
<file path=[Content_Types].xml><?xml version="1.0" encoding="utf-8"?>
<Types xmlns="http://schemas.openxmlformats.org/package/2006/content-types">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6.xml" ContentType="application/vnd.openxmlformats-officedocument.presentationml.tags+xml"/>
  <Override PartName="/ppt/tags/tag18.xml" ContentType="application/vnd.openxmlformats-officedocument.presentationml.tags+xml"/>
  <Override PartName="/ppt/notesSlides/notesSlide23.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slides/slide8.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7"/>
  </p:notesMasterIdLst>
  <p:sldIdLst>
    <p:sldId id="876" r:id="rId2"/>
    <p:sldId id="1058" r:id="rId3"/>
    <p:sldId id="759" r:id="rId4"/>
    <p:sldId id="788" r:id="rId5"/>
    <p:sldId id="790" r:id="rId6"/>
    <p:sldId id="927" r:id="rId7"/>
    <p:sldId id="928" r:id="rId8"/>
    <p:sldId id="929" r:id="rId9"/>
    <p:sldId id="1069" r:id="rId10"/>
    <p:sldId id="1072" r:id="rId11"/>
    <p:sldId id="1073" r:id="rId12"/>
    <p:sldId id="1074" r:id="rId13"/>
    <p:sldId id="886" r:id="rId14"/>
    <p:sldId id="792" r:id="rId15"/>
    <p:sldId id="881" r:id="rId16"/>
    <p:sldId id="930" r:id="rId17"/>
    <p:sldId id="795" r:id="rId18"/>
    <p:sldId id="959" r:id="rId19"/>
    <p:sldId id="1075" r:id="rId20"/>
    <p:sldId id="1067" r:id="rId21"/>
    <p:sldId id="1068" r:id="rId22"/>
    <p:sldId id="957" r:id="rId23"/>
    <p:sldId id="1066" r:id="rId24"/>
    <p:sldId id="1065" r:id="rId25"/>
    <p:sldId id="291" r:id="rId26"/>
  </p:sldIdLst>
  <p:sldSz cx="9144000" cy="5143500" type="screen16x9"/>
  <p:notesSz cx="6858000" cy="9144000"/>
  <p:custDataLst>
    <p:tags r:id="rId2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xmlns="" userId="S-1-5-21-1708537768-1303643608-725345543-200204" providerId="AD"/>
      </p:ext>
    </p:extLst>
  </p:cmAuthor>
  <p:cmAuthor id="2" name="Bob Vachon" initials="BV" lastIdx="24" clrIdx="2">
    <p:extLst>
      <p:ext uri="{19B8F6BF-5375-455C-9EA6-DF929625EA0E}">
        <p15:presenceInfo xmlns:p15="http://schemas.microsoft.com/office/powerpoint/2012/main" xmlns=""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xmlns="" userId="S::suliving@cisco.com::dc701d48-dd51-411a-9041-b7f1328f1486" providerId="AD"/>
      </p:ext>
    </p:extLst>
  </p:cmAuthor>
  <p:cmAuthor id="4" name="jagibbon" initials="jmg" lastIdx="8" clrIdx="4">
    <p:extLst>
      <p:ext uri="{19B8F6BF-5375-455C-9EA6-DF929625EA0E}">
        <p15:presenceInfo xmlns:p15="http://schemas.microsoft.com/office/powerpoint/2012/main" xmlns=""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0000CC"/>
    <a:srgbClr val="000099"/>
    <a:srgbClr val="CC99FF"/>
    <a:srgbClr val="CCC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627" autoAdjust="0"/>
    <p:restoredTop sz="86407" autoAdjust="0"/>
  </p:normalViewPr>
  <p:slideViewPr>
    <p:cSldViewPr snapToGrid="0" showGuides="1">
      <p:cViewPr varScale="1">
        <p:scale>
          <a:sx n="84" d="100"/>
          <a:sy n="84" d="100"/>
        </p:scale>
        <p:origin x="-1002" y="-7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10/2/2020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‹Nº›</a:t>
            </a:fld>
            <a:endParaRPr lang="en-US" dirty="0"/>
          </a:p>
        </p:txBody>
      </p:sp>
    </p:spTree>
    <p:extLst>
      <p:ext uri="{BB962C8B-B14F-4D97-AF65-F5344CB8AC3E}">
        <p14:creationId xmlns:p14="http://schemas.microsoft.com/office/powerpoint/2010/main" xmlns=""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dirty="0"/>
              <a:t>Programa Cisco Networking Academy</a:t>
            </a:r>
          </a:p>
          <a:p>
            <a:pPr rtl="0"/>
            <a:r>
              <a:rPr lang="es-419" dirty="0">
                <a:solidFill>
                  <a:schemeClr val="accent5">
                    <a:lumMod val="40000"/>
                    <a:lumOff val="60000"/>
                  </a:schemeClr>
                </a:solidFill>
              </a:rPr>
              <a:t>Introducción a Redes v7.0 (ITN)</a:t>
            </a:r>
          </a:p>
          <a:p>
            <a:pPr rtl="0"/>
            <a:r>
              <a:rPr lang="es-419" dirty="0"/>
              <a:t>Módulo 13: ICMP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1</a:t>
            </a:fld>
            <a:endParaRPr/>
          </a:p>
        </p:txBody>
      </p:sp>
    </p:spTree>
    <p:extLst>
      <p:ext uri="{BB962C8B-B14F-4D97-AF65-F5344CB8AC3E}">
        <p14:creationId xmlns:p14="http://schemas.microsoft.com/office/powerpoint/2010/main" xmlns=""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13.1.5 — Mensajes ICMPv6 (cont.)</a:t>
            </a:r>
          </a:p>
        </p:txBody>
      </p:sp>
    </p:spTree>
    <p:extLst>
      <p:ext uri="{BB962C8B-B14F-4D97-AF65-F5344CB8AC3E}">
        <p14:creationId xmlns:p14="http://schemas.microsoft.com/office/powerpoint/2010/main" xmlns="" val="54849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13.1.5 — Mensajes ICMPv6 (cont.)</a:t>
            </a:r>
          </a:p>
        </p:txBody>
      </p:sp>
    </p:spTree>
    <p:extLst>
      <p:ext uri="{BB962C8B-B14F-4D97-AF65-F5344CB8AC3E}">
        <p14:creationId xmlns:p14="http://schemas.microsoft.com/office/powerpoint/2010/main" xmlns="" val="2122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12</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13.1.5 —  Mensajes ICMPv6</a:t>
            </a:r>
          </a:p>
          <a:p>
            <a:pPr rtl="0">
              <a:lnSpc>
                <a:spcPct val="80000"/>
              </a:lnSpc>
              <a:buFontTx/>
              <a:buNone/>
            </a:pPr>
            <a:r>
              <a:rPr lang="es-419"/>
              <a:t>13.1.6 — Compruebe su comprensión — Mensajes ICMP</a:t>
            </a:r>
          </a:p>
        </p:txBody>
      </p:sp>
    </p:spTree>
    <p:extLst>
      <p:ext uri="{BB962C8B-B14F-4D97-AF65-F5344CB8AC3E}">
        <p14:creationId xmlns:p14="http://schemas.microsoft.com/office/powerpoint/2010/main" xmlns="" val="313822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a:t>
            </a:fld>
            <a:endParaRPr>
              <a:solidFill>
                <a:prstClr val="black"/>
              </a:solidFill>
            </a:endParaRPr>
          </a:p>
        </p:txBody>
      </p:sp>
    </p:spTree>
    <p:extLst>
      <p:ext uri="{BB962C8B-B14F-4D97-AF65-F5344CB8AC3E}">
        <p14:creationId xmlns:p14="http://schemas.microsoft.com/office/powerpoint/2010/main" xmlns=""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13.2.1 – Ping – Prueba de conectividad</a:t>
            </a:r>
          </a:p>
          <a:p>
            <a:pPr>
              <a:lnSpc>
                <a:spcPct val="80000"/>
              </a:lnSpc>
              <a:buFontTx/>
              <a:buNone/>
            </a:pPr>
            <a:endParaRPr lang="en-US" dirty="0"/>
          </a:p>
        </p:txBody>
      </p:sp>
    </p:spTree>
    <p:extLst>
      <p:ext uri="{BB962C8B-B14F-4D97-AF65-F5344CB8AC3E}">
        <p14:creationId xmlns:p14="http://schemas.microsoft.com/office/powerpoint/2010/main" xmlns="" val="115660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dirty="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dirty="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dirty="0">
                <a:solidFill>
                  <a:schemeClr val="tx1"/>
                </a:solidFill>
                <a:latin typeface="Arial" charset="0"/>
                <a:ea typeface="ＭＳ Ｐゴシック" charset="0"/>
              </a:rPr>
              <a:t>13.2.2 – Hacer ping al loopback</a:t>
            </a:r>
          </a:p>
        </p:txBody>
      </p:sp>
    </p:spTree>
    <p:extLst>
      <p:ext uri="{BB962C8B-B14F-4D97-AF65-F5344CB8AC3E}">
        <p14:creationId xmlns:p14="http://schemas.microsoft.com/office/powerpoint/2010/main" xmlns="" val="422269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13.2.3 – Haga ping al gateway predeterminado.</a:t>
            </a:r>
          </a:p>
        </p:txBody>
      </p:sp>
    </p:spTree>
    <p:extLst>
      <p:ext uri="{BB962C8B-B14F-4D97-AF65-F5344CB8AC3E}">
        <p14:creationId xmlns:p14="http://schemas.microsoft.com/office/powerpoint/2010/main" xmlns="" val="327548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13.2.4 – Hacer Ping a un host remoto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a:t>
            </a:fld>
            <a:endParaRPr>
              <a:solidFill>
                <a:prstClr val="black"/>
              </a:solidFill>
            </a:endParaRPr>
          </a:p>
        </p:txBody>
      </p:sp>
    </p:spTree>
    <p:extLst>
      <p:ext uri="{BB962C8B-B14F-4D97-AF65-F5344CB8AC3E}">
        <p14:creationId xmlns:p14="http://schemas.microsoft.com/office/powerpoint/2010/main" xmlns="" val="876528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13.2.5 – Traceroute – Pruebe el Camino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a:t>
            </a:fld>
            <a:endParaRPr>
              <a:solidFill>
                <a:prstClr val="black"/>
              </a:solidFill>
            </a:endParaRPr>
          </a:p>
        </p:txBody>
      </p:sp>
    </p:spTree>
    <p:extLst>
      <p:ext uri="{BB962C8B-B14F-4D97-AF65-F5344CB8AC3E}">
        <p14:creationId xmlns:p14="http://schemas.microsoft.com/office/powerpoint/2010/main" xmlns="" val="793235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13.2.5 — Traceroute — Pruebe el camino (Cont.)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a:t>
            </a:fld>
            <a:endParaRPr>
              <a:solidFill>
                <a:prstClr val="black"/>
              </a:solidFill>
            </a:endParaRPr>
          </a:p>
        </p:txBody>
      </p:sp>
    </p:spTree>
    <p:extLst>
      <p:ext uri="{BB962C8B-B14F-4D97-AF65-F5344CB8AC3E}">
        <p14:creationId xmlns:p14="http://schemas.microsoft.com/office/powerpoint/2010/main" xmlns="" val="419752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13.0.2 – ¿Qué aprenderé en este módulo?</a:t>
            </a:r>
          </a:p>
          <a:p>
            <a:pPr>
              <a:buFontTx/>
              <a:buNone/>
            </a:pPr>
            <a:endParaRPr lang="en-GB" dirty="0"/>
          </a:p>
        </p:txBody>
      </p:sp>
    </p:spTree>
    <p:extLst>
      <p:ext uri="{BB962C8B-B14F-4D97-AF65-F5344CB8AC3E}">
        <p14:creationId xmlns:p14="http://schemas.microsoft.com/office/powerpoint/2010/main" xmlns=""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13.2.6 – Packet Tracer – Veifique el direccionamiento IPv4 e IPv6</a:t>
            </a:r>
          </a:p>
        </p:txBody>
      </p:sp>
    </p:spTree>
    <p:extLst>
      <p:ext uri="{BB962C8B-B14F-4D97-AF65-F5344CB8AC3E}">
        <p14:creationId xmlns:p14="http://schemas.microsoft.com/office/powerpoint/2010/main" xmlns="" val="3086806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21</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13.2.6 — Packet Tracer — Utilice Ping y Traceroute para probar la conectividad de red</a:t>
            </a:r>
          </a:p>
        </p:txBody>
      </p:sp>
    </p:spTree>
    <p:extLst>
      <p:ext uri="{BB962C8B-B14F-4D97-AF65-F5344CB8AC3E}">
        <p14:creationId xmlns:p14="http://schemas.microsoft.com/office/powerpoint/2010/main" xmlns="" val="101291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13.3 – Práctica del módulo y cuestionario</a:t>
            </a:r>
          </a:p>
          <a:p>
            <a:pPr>
              <a:lnSpc>
                <a:spcPct val="80000"/>
              </a:lnSpc>
              <a:buFontTx/>
              <a:buNone/>
            </a:pPr>
            <a:endParaRPr lang="en-GB" b="0" dirty="0"/>
          </a:p>
        </p:txBody>
      </p:sp>
      <p:sp>
        <p:nvSpPr>
          <p:cNvPr id="4" name="Slide Number Placeholder 3"/>
          <p:cNvSpPr>
            <a:spLocks noGrp="1"/>
          </p:cNvSpPr>
          <p:nvPr>
            <p:ph type="sldNum" sz="quarter" idx="10"/>
          </p:nvPr>
        </p:nvSpPr>
        <p:spPr/>
        <p:txBody>
          <a:bodyPr/>
          <a:lstStyle/>
          <a:p>
            <a:pPr rtl="0"/>
            <a:fld id="{5641018C-6CAF-B84E-B92C-ECB119457FBA}" type="slidenum">
              <a:rPr/>
              <a:pPr rtl="0"/>
              <a:t>22</a:t>
            </a:fld>
            <a:endParaRPr/>
          </a:p>
        </p:txBody>
      </p:sp>
    </p:spTree>
    <p:extLst>
      <p:ext uri="{BB962C8B-B14F-4D97-AF65-F5344CB8AC3E}">
        <p14:creationId xmlns:p14="http://schemas.microsoft.com/office/powerpoint/2010/main" xmlns="" val="221714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13.3 – Práctica del Módulo y Cuestionario</a:t>
            </a:r>
          </a:p>
          <a:p>
            <a:pPr rtl="0">
              <a:lnSpc>
                <a:spcPct val="80000"/>
              </a:lnSpc>
              <a:buFontTx/>
              <a:buNone/>
            </a:pPr>
            <a:r>
              <a:rPr lang="es-419" sz="1200" kern="1200">
                <a:solidFill>
                  <a:schemeClr val="tx1"/>
                </a:solidFill>
                <a:latin typeface="Arial" charset="0"/>
                <a:ea typeface="ＭＳ Ｐゴシック" charset="0"/>
                <a:cs typeface="ＭＳ Ｐゴシック" charset="0"/>
              </a:rPr>
              <a:t>13.3.1 —Packet Tracer – Usando ICMP para probar y corregir la conectividad de red</a:t>
            </a:r>
          </a:p>
        </p:txBody>
      </p:sp>
    </p:spTree>
    <p:extLst>
      <p:ext uri="{BB962C8B-B14F-4D97-AF65-F5344CB8AC3E}">
        <p14:creationId xmlns:p14="http://schemas.microsoft.com/office/powerpoint/2010/main" xmlns="" val="1706792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dirty="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dirty="0">
                <a:solidFill>
                  <a:schemeClr val="tx1"/>
                </a:solidFill>
                <a:latin typeface="Arial" charset="0"/>
                <a:ea typeface="ＭＳ Ｐゴシック" charset="0"/>
                <a:cs typeface="ＭＳ Ｐゴシック" charset="0"/>
              </a:rPr>
              <a:t>13.3 – Práctica del Módulo y Cuestionario</a:t>
            </a:r>
          </a:p>
          <a:p>
            <a:pPr rtl="0">
              <a:lnSpc>
                <a:spcPct val="80000"/>
              </a:lnSpc>
              <a:buFontTx/>
              <a:buNone/>
            </a:pPr>
            <a:r>
              <a:rPr lang="es-419" sz="1200" kern="1200" dirty="0">
                <a:solidFill>
                  <a:schemeClr val="tx1"/>
                </a:solidFill>
                <a:latin typeface="Arial" charset="0"/>
                <a:ea typeface="ＭＳ Ｐゴシック" charset="0"/>
                <a:cs typeface="ＭＳ Ｐゴシック" charset="0"/>
              </a:rPr>
              <a:t>13.3.2 — Laboratorio: Utilice Ping y Traceroute para probar la conectividad de red</a:t>
            </a:r>
          </a:p>
        </p:txBody>
      </p:sp>
    </p:spTree>
    <p:extLst>
      <p:ext uri="{BB962C8B-B14F-4D97-AF65-F5344CB8AC3E}">
        <p14:creationId xmlns:p14="http://schemas.microsoft.com/office/powerpoint/2010/main" xmlns="" val="1681643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25</a:t>
            </a:fld>
            <a:endParaRPr/>
          </a:p>
        </p:txBody>
      </p:sp>
    </p:spTree>
    <p:extLst>
      <p:ext uri="{BB962C8B-B14F-4D97-AF65-F5344CB8AC3E}">
        <p14:creationId xmlns:p14="http://schemas.microsoft.com/office/powerpoint/2010/main" xmlns="" val="15913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Mensajes ICMP</a:t>
            </a:r>
          </a:p>
        </p:txBody>
      </p:sp>
      <p:sp>
        <p:nvSpPr>
          <p:cNvPr id="4" name="Slide Number Placeholder 3"/>
          <p:cNvSpPr>
            <a:spLocks noGrp="1"/>
          </p:cNvSpPr>
          <p:nvPr>
            <p:ph type="sldNum" sz="quarter" idx="10"/>
          </p:nvPr>
        </p:nvSpPr>
        <p:spPr/>
        <p:txBody>
          <a:bodyPr/>
          <a:lstStyle/>
          <a:p>
            <a:pPr rtl="0"/>
            <a:fld id="{5641018C-6CAF-B84E-B92C-ECB119457FBA}" type="slidenum">
              <a:rPr/>
              <a:pPr rtl="0"/>
              <a:t>3</a:t>
            </a:fld>
            <a:endParaRPr/>
          </a:p>
        </p:txBody>
      </p:sp>
    </p:spTree>
    <p:extLst>
      <p:ext uri="{BB962C8B-B14F-4D97-AF65-F5344CB8AC3E}">
        <p14:creationId xmlns:p14="http://schemas.microsoft.com/office/powerpoint/2010/main" xmlns="" val="625529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ICMP Messages</a:t>
            </a:r>
          </a:p>
          <a:p>
            <a:pPr rtl="0">
              <a:lnSpc>
                <a:spcPct val="80000"/>
              </a:lnSpc>
              <a:buFontTx/>
              <a:buNone/>
            </a:pPr>
            <a:r>
              <a:rPr lang="es-419"/>
              <a:t>13.1.1 —  Mensajes ICMPv4 e ICMPv6</a:t>
            </a:r>
          </a:p>
        </p:txBody>
      </p:sp>
    </p:spTree>
    <p:extLst>
      <p:ext uri="{BB962C8B-B14F-4D97-AF65-F5344CB8AC3E}">
        <p14:creationId xmlns:p14="http://schemas.microsoft.com/office/powerpoint/2010/main" xmlns=""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13.1.2 —  Accesibilidad del host</a:t>
            </a:r>
          </a:p>
        </p:txBody>
      </p:sp>
    </p:spTree>
    <p:extLst>
      <p:ext uri="{BB962C8B-B14F-4D97-AF65-F5344CB8AC3E}">
        <p14:creationId xmlns:p14="http://schemas.microsoft.com/office/powerpoint/2010/main" xmlns=""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13.1.3 – Destino o servicio inalcanzable</a:t>
            </a:r>
          </a:p>
        </p:txBody>
      </p:sp>
    </p:spTree>
    <p:extLst>
      <p:ext uri="{BB962C8B-B14F-4D97-AF65-F5344CB8AC3E}">
        <p14:creationId xmlns:p14="http://schemas.microsoft.com/office/powerpoint/2010/main" xmlns=""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13.1.4 – Tiempo excedido</a:t>
            </a:r>
          </a:p>
        </p:txBody>
      </p:sp>
    </p:spTree>
    <p:extLst>
      <p:ext uri="{BB962C8B-B14F-4D97-AF65-F5344CB8AC3E}">
        <p14:creationId xmlns:p14="http://schemas.microsoft.com/office/powerpoint/2010/main" xmlns=""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13.1.5 —  Mensajes ICMPv6</a:t>
            </a:r>
          </a:p>
        </p:txBody>
      </p:sp>
    </p:spTree>
    <p:extLst>
      <p:ext uri="{BB962C8B-B14F-4D97-AF65-F5344CB8AC3E}">
        <p14:creationId xmlns:p14="http://schemas.microsoft.com/office/powerpoint/2010/main" xmlns=""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13.1.5 — Mensajes ICMPv6 (cont.)</a:t>
            </a:r>
          </a:p>
        </p:txBody>
      </p:sp>
    </p:spTree>
    <p:extLst>
      <p:ext uri="{BB962C8B-B14F-4D97-AF65-F5344CB8AC3E}">
        <p14:creationId xmlns:p14="http://schemas.microsoft.com/office/powerpoint/2010/main" xmlns="" val="2113553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3086725553"/>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xmlns=""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xmlns="" val="3653042546"/>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xmlns="" val="1974617842"/>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‹Nº›</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xmlns="" val="5429679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xmlns=""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xmlns=""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xmlns=""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‹Nº›</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2016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0.tiff"/><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pPr rtl="0"/>
            <a:r>
              <a:rPr lang="es-419" dirty="0">
                <a:solidFill>
                  <a:schemeClr val="accent5">
                    <a:lumMod val="40000"/>
                    <a:lumOff val="60000"/>
                  </a:schemeClr>
                </a:solidFill>
              </a:rPr>
              <a:t>Módulo 13: ICMP</a:t>
            </a:r>
            <a:r>
              <a:rPr lang="en-US" dirty="0">
                <a:solidFill>
                  <a:schemeClr val="accent5">
                    <a:lumMod val="40000"/>
                    <a:lumOff val="60000"/>
                  </a:schemeClr>
                </a:solidFill>
              </a:rPr>
              <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Tree>
    <p:custDataLst>
      <p:tags r:id="rId1"/>
    </p:custDataLst>
    <p:extLst>
      <p:ext uri="{BB962C8B-B14F-4D97-AF65-F5344CB8AC3E}">
        <p14:creationId xmlns:p14="http://schemas.microsoft.com/office/powerpoint/2010/main" xmlns=""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 </a:t>
            </a:r>
            <a:r>
              <a:rPr lang="en-US" altLang="en-US" dirty="0"/>
              <a:t/>
            </a:r>
            <a:br>
              <a:rPr lang="en-US" altLang="en-US" dirty="0"/>
            </a:br>
            <a:r>
              <a:rPr lang="es-419"/>
              <a:t>Mensajes ICMPv6 (cont.) </a:t>
            </a:r>
          </a:p>
        </p:txBody>
      </p:sp>
      <p:sp>
        <p:nvSpPr>
          <p:cNvPr id="8195" name="Rectangle 2"/>
          <p:cNvSpPr>
            <a:spLocks noGrp="1" noChangeArrowheads="1"/>
          </p:cNvSpPr>
          <p:nvPr>
            <p:ph idx="1"/>
          </p:nvPr>
        </p:nvSpPr>
        <p:spPr>
          <a:xfrm>
            <a:off x="145357" y="823049"/>
            <a:ext cx="4354724" cy="3799751"/>
          </a:xfrm>
        </p:spPr>
        <p:txBody>
          <a:bodyPr/>
          <a:lstStyle/>
          <a:p>
            <a:pPr rtl="0">
              <a:buFont typeface="Arial" panose="020B0604020202020204" pitchFamily="34" charset="0"/>
              <a:buChar char="•"/>
            </a:pPr>
            <a:r>
              <a:rPr lang="es-419" sz="1300" dirty="0"/>
              <a:t>Un router habilitado para IPv6 también enviará un mensaje RA en respuesta a un mensaje RS. </a:t>
            </a:r>
          </a:p>
          <a:p>
            <a:pPr rtl="0">
              <a:buFont typeface="Arial" panose="020B0604020202020204" pitchFamily="34" charset="0"/>
              <a:buChar char="•"/>
            </a:pPr>
            <a:r>
              <a:rPr lang="es-419" sz="1300" dirty="0"/>
              <a:t>En la figura, PC1 envía un mensaje RS para determinar cómo recibir dinámicamente su información de dirección IPv6. </a:t>
            </a:r>
          </a:p>
          <a:p>
            <a:pPr lvl="2" rtl="0"/>
            <a:r>
              <a:rPr lang="es-419" sz="1300" dirty="0"/>
              <a:t>R1 responde a la RS con un mensaje de RA.</a:t>
            </a:r>
          </a:p>
          <a:p>
            <a:pPr lvl="2" rtl="0"/>
            <a:r>
              <a:rPr lang="es-419" sz="1300" dirty="0"/>
              <a:t>PC1 envía un mensaje RS, «Hola, acabo de arrancar. ¿Hay un router IPv6 en la red? Necesito saber cómo obtener la información de mi dirección IPv6 de forma dinámica».</a:t>
            </a:r>
          </a:p>
          <a:p>
            <a:pPr lvl="2" rtl="0"/>
            <a:r>
              <a:rPr lang="es-419" sz="1300" dirty="0"/>
              <a:t>R1 responde con un mensaje de RA. «Hola a todos los dispositivos habilitados para IPv6. Soy R1 y puedes usar SLAAC para crear una dirección de unidifusión global IPv6. El prefijo es 2001:db8:acad:1: :/64. Por cierto, use mi dirección local de enlace fe80: :1 como su puerta de enlace predeterminada. «</a:t>
            </a:r>
          </a:p>
        </p:txBody>
      </p:sp>
      <p:pic>
        <p:nvPicPr>
          <p:cNvPr id="3" name="Picture 2">
            <a:extLst>
              <a:ext uri="{FF2B5EF4-FFF2-40B4-BE49-F238E27FC236}">
                <a16:creationId xmlns:a16="http://schemas.microsoft.com/office/drawing/2014/main" xmlns="" id="{7DAC9102-1918-5743-B869-C62CD1469B2B}"/>
              </a:ext>
            </a:extLst>
          </p:cNvPr>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xmlns="" val="231398364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 </a:t>
            </a:r>
            <a:r>
              <a:rPr lang="en-US" altLang="en-US" dirty="0"/>
              <a:t/>
            </a:r>
            <a:br>
              <a:rPr lang="en-US" altLang="en-US" dirty="0"/>
            </a:br>
            <a:r>
              <a:rPr lang="es-419"/>
              <a:t>Mensajes ICMPv6 (cont.) </a:t>
            </a:r>
          </a:p>
        </p:txBody>
      </p:sp>
      <p:sp>
        <p:nvSpPr>
          <p:cNvPr id="8195" name="Rectangle 2"/>
          <p:cNvSpPr>
            <a:spLocks noGrp="1" noChangeArrowheads="1"/>
          </p:cNvSpPr>
          <p:nvPr>
            <p:ph idx="1"/>
          </p:nvPr>
        </p:nvSpPr>
        <p:spPr>
          <a:xfrm>
            <a:off x="145357" y="823049"/>
            <a:ext cx="4157661" cy="3660051"/>
          </a:xfrm>
        </p:spPr>
        <p:txBody>
          <a:bodyPr/>
          <a:lstStyle/>
          <a:p>
            <a:pPr rtl="0">
              <a:buFont typeface="Arial" panose="020B0604020202020204" pitchFamily="34" charset="0"/>
              <a:buChar char="•"/>
            </a:pPr>
            <a:r>
              <a:rPr lang="es-419"/>
              <a:t>Un dispositivo asignado a una unidifusión IPv6 global o dirección unidifusión local de vínculo puede realizar la detección de direcciones duplicadas (DAD) para asegurarse de que la dirección IPv6 es única. </a:t>
            </a:r>
          </a:p>
          <a:p>
            <a:pPr rtl="0">
              <a:buFont typeface="Arial" panose="020B0604020202020204" pitchFamily="34" charset="0"/>
              <a:buChar char="•"/>
            </a:pPr>
            <a:r>
              <a:rPr lang="es-419"/>
              <a:t>Para verificar la unicidad de una dirección, el dispositivo enviará un mensaje NS con su propia dirección IPv6 como la dirección IPv6 objetivo.</a:t>
            </a:r>
          </a:p>
          <a:p>
            <a:pPr rtl="0">
              <a:buFont typeface="Arial" panose="020B0604020202020204" pitchFamily="34" charset="0"/>
              <a:buChar char="•"/>
            </a:pPr>
            <a:r>
              <a:rPr lang="es-419"/>
              <a:t>Si otro dispositivo en la red tiene esta dirección, responderá con un mensaje de NA notificando al dispositivo emisor que la dirección está en uso. </a:t>
            </a:r>
          </a:p>
        </p:txBody>
      </p:sp>
      <p:sp>
        <p:nvSpPr>
          <p:cNvPr id="3" name="TextBox 2">
            <a:extLst>
              <a:ext uri="{FF2B5EF4-FFF2-40B4-BE49-F238E27FC236}">
                <a16:creationId xmlns:a16="http://schemas.microsoft.com/office/drawing/2014/main" xmlns="" id="{1C3CDF41-F219-924C-95C4-B899980D12C5}"/>
              </a:ext>
            </a:extLst>
          </p:cNvPr>
          <p:cNvSpPr txBox="1"/>
          <p:nvPr/>
        </p:nvSpPr>
        <p:spPr>
          <a:xfrm>
            <a:off x="4604396" y="3461804"/>
            <a:ext cx="4157660" cy="830997"/>
          </a:xfrm>
          <a:prstGeom prst="rect">
            <a:avLst/>
          </a:prstGeom>
          <a:noFill/>
        </p:spPr>
        <p:txBody>
          <a:bodyPr wrap="square" rtlCol="0">
            <a:spAutoFit/>
          </a:bodyPr>
          <a:lstStyle/>
          <a:p>
            <a:pPr rtl="0"/>
            <a:r>
              <a:rPr lang="es-419" sz="1600" b="1">
                <a:solidFill>
                  <a:srgbClr val="000000"/>
                </a:solidFill>
              </a:rPr>
              <a:t>Nota</a:t>
            </a:r>
            <a:r>
              <a:rPr lang="es-419" sz="1600">
                <a:solidFill>
                  <a:srgbClr val="000000"/>
                </a:solidFill>
              </a:rPr>
              <a:t>:No se requiere DAD, pero RFC 4861 recomienda que DAD se realice en direcciones unicast.</a:t>
            </a:r>
          </a:p>
        </p:txBody>
      </p:sp>
      <p:pic>
        <p:nvPicPr>
          <p:cNvPr id="4" name="Picture 3">
            <a:extLst>
              <a:ext uri="{FF2B5EF4-FFF2-40B4-BE49-F238E27FC236}">
                <a16:creationId xmlns:a16="http://schemas.microsoft.com/office/drawing/2014/main" xmlns="" id="{A2B839F5-37AA-4C48-B2FB-8047C0AB6D3B}"/>
              </a:ext>
            </a:extLst>
          </p:cNvPr>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4438436" y="1276748"/>
            <a:ext cx="4157660" cy="1707252"/>
          </a:xfrm>
          <a:prstGeom prst="rect">
            <a:avLst/>
          </a:prstGeom>
        </p:spPr>
      </p:pic>
    </p:spTree>
    <p:custDataLst>
      <p:tags r:id="rId1"/>
    </p:custDataLst>
    <p:extLst>
      <p:ext uri="{BB962C8B-B14F-4D97-AF65-F5344CB8AC3E}">
        <p14:creationId xmlns:p14="http://schemas.microsoft.com/office/powerpoint/2010/main" xmlns="" val="233660589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 </a:t>
            </a:r>
            <a:r>
              <a:rPr lang="en-US" altLang="en-US" dirty="0"/>
              <a:t/>
            </a:r>
            <a:br>
              <a:rPr lang="en-US" altLang="en-US" dirty="0"/>
            </a:br>
            <a:r>
              <a:rPr lang="es-419"/>
              <a:t>Mensajes ICMPv6 (cont.) </a:t>
            </a:r>
          </a:p>
        </p:txBody>
      </p:sp>
      <p:sp>
        <p:nvSpPr>
          <p:cNvPr id="8195" name="Rectangle 2"/>
          <p:cNvSpPr>
            <a:spLocks noGrp="1" noChangeArrowheads="1"/>
          </p:cNvSpPr>
          <p:nvPr>
            <p:ph idx="1"/>
          </p:nvPr>
        </p:nvSpPr>
        <p:spPr>
          <a:xfrm>
            <a:off x="145357" y="823049"/>
            <a:ext cx="4157661" cy="3660051"/>
          </a:xfrm>
        </p:spPr>
        <p:txBody>
          <a:bodyPr/>
          <a:lstStyle/>
          <a:p>
            <a:pPr rtl="0">
              <a:buFont typeface="Arial" panose="020B0604020202020204" pitchFamily="34" charset="0"/>
              <a:buChar char="•"/>
            </a:pPr>
            <a:r>
              <a:rPr lang="es-419" sz="1600"/>
              <a:t>Para determinar la dirección MAC del destino, el dispositivo envía un mensaje de NS a la dirección de nodo solicitado. </a:t>
            </a:r>
          </a:p>
          <a:p>
            <a:pPr rtl="0">
              <a:buFont typeface="Arial" panose="020B0604020202020204" pitchFamily="34" charset="0"/>
              <a:buChar char="•"/>
            </a:pPr>
            <a:r>
              <a:rPr lang="es-419" sz="1600"/>
              <a:t>El mensaje incluye la dirección IPv6 conocida (objetivo). El dispositivo que se destinó a la dirección IPv6 responde con un mensaje NA que contiene la dirección MAC de Ethernet.</a:t>
            </a:r>
          </a:p>
          <a:p>
            <a:pPr rtl="0">
              <a:buFont typeface="Arial" panose="020B0604020202020204" pitchFamily="34" charset="0"/>
              <a:buChar char="•"/>
            </a:pPr>
            <a:r>
              <a:rPr lang="es-419" sz="1600"/>
              <a:t>En la figura, R1 envía un mensaje NS a 2001:db8:acad:1: :10 pidiendo su dirección MAC. </a:t>
            </a:r>
          </a:p>
        </p:txBody>
      </p:sp>
      <p:pic>
        <p:nvPicPr>
          <p:cNvPr id="3" name="Picture 2">
            <a:extLst>
              <a:ext uri="{FF2B5EF4-FFF2-40B4-BE49-F238E27FC236}">
                <a16:creationId xmlns:a16="http://schemas.microsoft.com/office/drawing/2014/main" xmlns="" id="{EA79D8D0-E3FE-FD45-A338-76F4B075197F}"/>
              </a:ext>
            </a:extLst>
          </p:cNvPr>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xmlns="" val="10615250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es-419" sz="4000">
                <a:solidFill>
                  <a:schemeClr val="accent5">
                    <a:lumMod val="40000"/>
                    <a:lumOff val="60000"/>
                  </a:schemeClr>
                </a:solidFill>
              </a:rPr>
              <a:t>13.2 Pruebas de ping y traceroute</a:t>
            </a:r>
          </a:p>
        </p:txBody>
      </p:sp>
    </p:spTree>
    <p:custDataLst>
      <p:tags r:id="rId1"/>
    </p:custDataLst>
    <p:extLst>
      <p:ext uri="{BB962C8B-B14F-4D97-AF65-F5344CB8AC3E}">
        <p14:creationId xmlns:p14="http://schemas.microsoft.com/office/powerpoint/2010/main" xmlns=""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Pruebas de Ping y Traceroute</a:t>
            </a:r>
            <a:r>
              <a:rPr lang="en-US" altLang="en-US" dirty="0"/>
              <a:t/>
            </a:r>
            <a:br>
              <a:rPr lang="en-US" altLang="en-US" dirty="0"/>
            </a:br>
            <a:r>
              <a:rPr lang="es-419"/>
              <a:t>Ping — Prueba de conectividad</a:t>
            </a:r>
          </a:p>
        </p:txBody>
      </p:sp>
      <p:sp>
        <p:nvSpPr>
          <p:cNvPr id="8195" name="Rectangle 6"/>
          <p:cNvSpPr>
            <a:spLocks noGrp="1" noChangeArrowheads="1"/>
          </p:cNvSpPr>
          <p:nvPr>
            <p:ph idx="1"/>
          </p:nvPr>
        </p:nvSpPr>
        <p:spPr>
          <a:xfrm>
            <a:off x="170482" y="798943"/>
            <a:ext cx="4680488" cy="3819551"/>
          </a:xfrm>
        </p:spPr>
        <p:txBody>
          <a:bodyPr/>
          <a:lstStyle/>
          <a:p>
            <a:pPr rtl="0">
              <a:buFont typeface="Arial" panose="020B0604020202020204" pitchFamily="34" charset="0"/>
              <a:buChar char="•"/>
            </a:pPr>
            <a:r>
              <a:rPr lang="es-419"/>
              <a:t>El comando </a:t>
            </a:r>
            <a:r>
              <a:rPr lang="es-419" b="1"/>
              <a:t>ping</a:t>
            </a:r>
            <a:r>
              <a:rPr lang="es-419"/>
              <a:t> es una utilidad de pruebas IPv4 e IPv6 que utiliza mensajes de solicitud de eco y respuesta de eco ICMP para probar la conectividad entre hosts y proporciona un resumen que incluye la tasa de éxito y el tiempo medio de ida y vuelta al destino.</a:t>
            </a:r>
          </a:p>
          <a:p>
            <a:pPr rtl="0">
              <a:buFont typeface="Arial" panose="020B0604020202020204" pitchFamily="34" charset="0"/>
              <a:buChar char="•"/>
            </a:pPr>
            <a:r>
              <a:rPr lang="es-419"/>
              <a:t>Si no se recibe una respuesta dentro del tiempo de espera, el comando ping proporciona un mensaje que indica que no se recibió una respuesta.</a:t>
            </a:r>
          </a:p>
          <a:p>
            <a:pPr rtl="0">
              <a:buFont typeface="Arial" panose="020B0604020202020204" pitchFamily="34" charset="0"/>
              <a:buChar char="•"/>
            </a:pPr>
            <a:r>
              <a:rPr lang="es-419"/>
              <a:t>Es común que el primer ping se agote si es necesario realizar la resolución de direcciones (ARP o ND) antes de enviar la solicitud de eco ICMP.</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xmlns="" id="{D6B07169-1985-DD4C-87D9-D70B46F10DB2}"/>
              </a:ext>
            </a:extLst>
          </p:cNvPr>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xmlns="" id="{82182E35-608A-E447-8D75-DFC4D08277B5}"/>
              </a:ext>
            </a:extLst>
          </p:cNvPr>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xmlns="" val="370727055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dirty="0"/>
              <a:t>Pruebas de Ping y Traceroute</a:t>
            </a:r>
            <a:r>
              <a:rPr lang="en-US" altLang="en-US" dirty="0"/>
              <a:t/>
            </a:r>
            <a:br>
              <a:rPr lang="en-US" altLang="en-US" dirty="0"/>
            </a:br>
            <a:r>
              <a:rPr lang="es-419" dirty="0"/>
              <a:t>Haga ping al Loopback</a:t>
            </a:r>
          </a:p>
        </p:txBody>
      </p:sp>
      <p:sp>
        <p:nvSpPr>
          <p:cNvPr id="7" name="Rectangle 6">
            <a:extLst>
              <a:ext uri="{FF2B5EF4-FFF2-40B4-BE49-F238E27FC236}">
                <a16:creationId xmlns:a16="http://schemas.microsoft.com/office/drawing/2014/main" xmlns="" id="{1E3EA599-9EF6-BE44-900E-A2949CF66BC2}"/>
              </a:ext>
            </a:extLst>
          </p:cNvPr>
          <p:cNvSpPr>
            <a:spLocks noGrp="1" noChangeArrowheads="1"/>
          </p:cNvSpPr>
          <p:nvPr>
            <p:ph idx="1"/>
          </p:nvPr>
        </p:nvSpPr>
        <p:spPr>
          <a:xfrm>
            <a:off x="263471" y="866275"/>
            <a:ext cx="4091553" cy="3410950"/>
          </a:xfrm>
        </p:spPr>
        <p:txBody>
          <a:bodyPr/>
          <a:lstStyle/>
          <a:p>
            <a:pPr marL="0" indent="0" rtl="0">
              <a:spcAft>
                <a:spcPts val="100"/>
              </a:spcAft>
              <a:buNone/>
            </a:pPr>
            <a:r>
              <a:rPr lang="es-419" sz="1600"/>
              <a:t>Ping se puede usar para probar la configuración interna de IPv4 o IPv6 en el host local. Para hacer esto, </a:t>
            </a:r>
            <a:r>
              <a:rPr lang="es-419" sz="1600" b="1"/>
              <a:t>haga ping</a:t>
            </a:r>
            <a:r>
              <a:rPr lang="es-419" sz="1600"/>
              <a:t> a la direccion de loopback local 127.0.0.1 para IPv4 (:: 1 para IPv6).</a:t>
            </a:r>
          </a:p>
          <a:p>
            <a:pPr rtl="0">
              <a:spcAft>
                <a:spcPts val="100"/>
              </a:spcAft>
              <a:buFont typeface="Arial" panose="020B0604020202020204" pitchFamily="34" charset="0"/>
              <a:buChar char="•"/>
            </a:pPr>
            <a:r>
              <a:rPr lang="es-419" sz="1600"/>
              <a:t>Una respuesta de 127.0.0.1 para IPv4 (o ::1 para IPv6) indica que IP está instalado correctamente en el host.</a:t>
            </a:r>
          </a:p>
          <a:p>
            <a:pPr rtl="0">
              <a:spcAft>
                <a:spcPts val="100"/>
              </a:spcAft>
              <a:buFont typeface="Arial" panose="020B0604020202020204" pitchFamily="34" charset="0"/>
              <a:buChar char="•"/>
            </a:pPr>
            <a:r>
              <a:rPr lang="es-419" sz="1600"/>
              <a:t>Un mensaje de error indica que TCP/IP no funciona en el host.</a:t>
            </a:r>
          </a:p>
        </p:txBody>
      </p:sp>
      <p:pic>
        <p:nvPicPr>
          <p:cNvPr id="2" name="Picture 1">
            <a:extLst>
              <a:ext uri="{FF2B5EF4-FFF2-40B4-BE49-F238E27FC236}">
                <a16:creationId xmlns:a16="http://schemas.microsoft.com/office/drawing/2014/main" xmlns="" id="{DF8C49F4-B91A-1244-9292-6EABA4BBF84F}"/>
              </a:ext>
            </a:extLst>
          </p:cNvPr>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xmlns="" val="427442252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pPr rtl="0"/>
            <a:r>
              <a:rPr lang="es-419" sz="1600" dirty="0"/>
              <a:t>Pruebas de Ping y Traceroute</a:t>
            </a:r>
            <a:r>
              <a:rPr lang="en-US" altLang="en-US" sz="1600" dirty="0"/>
              <a:t/>
            </a:r>
            <a:br>
              <a:rPr lang="en-US" altLang="en-US" sz="1600" dirty="0"/>
            </a:br>
            <a:r>
              <a:rPr lang="es-419" dirty="0"/>
              <a:t>Hacer ping a la puerta de enlace predeterminada</a:t>
            </a:r>
          </a:p>
        </p:txBody>
      </p:sp>
      <p:sp>
        <p:nvSpPr>
          <p:cNvPr id="6" name="Rectangle 6">
            <a:extLst>
              <a:ext uri="{FF2B5EF4-FFF2-40B4-BE49-F238E27FC236}">
                <a16:creationId xmlns:a16="http://schemas.microsoft.com/office/drawing/2014/main" xmlns="" id="{9FD26DA6-0FF9-5641-9731-B0A4BDCFDDE7}"/>
              </a:ext>
            </a:extLst>
          </p:cNvPr>
          <p:cNvSpPr>
            <a:spLocks noGrp="1" noChangeArrowheads="1"/>
          </p:cNvSpPr>
          <p:nvPr>
            <p:ph idx="1"/>
          </p:nvPr>
        </p:nvSpPr>
        <p:spPr>
          <a:xfrm>
            <a:off x="179882" y="833733"/>
            <a:ext cx="4392118" cy="3904522"/>
          </a:xfrm>
        </p:spPr>
        <p:txBody>
          <a:bodyPr/>
          <a:lstStyle/>
          <a:p>
            <a:pPr marL="0" indent="0" rtl="0">
              <a:buNone/>
            </a:pPr>
            <a:r>
              <a:rPr lang="es-419"/>
              <a:t>El comando </a:t>
            </a:r>
            <a:r>
              <a:rPr lang="es-419" b="1"/>
              <a:t>ping </a:t>
            </a:r>
            <a:r>
              <a:rPr lang="es-419"/>
              <a:t>se puede usar para probar la capacidad de un host para comunicarse en la red local. </a:t>
            </a:r>
          </a:p>
          <a:p>
            <a:pPr marL="0" indent="0" rtl="0">
              <a:buNone/>
            </a:pPr>
            <a:r>
              <a:rPr lang="es-419"/>
              <a:t>La dirección de puerta de enlace predeterminada se usa con mayor frecuencia porque el router normalmente siempre está operativo.</a:t>
            </a:r>
          </a:p>
          <a:p>
            <a:pPr lvl="2" rtl="0">
              <a:buFont typeface="Arial" panose="020B0604020202020204" pitchFamily="34" charset="0"/>
              <a:buChar char="•"/>
            </a:pPr>
            <a:r>
              <a:rPr lang="es-419" sz="1500"/>
              <a:t>Un </a:t>
            </a:r>
            <a:r>
              <a:rPr lang="es-419" sz="1500" b="1"/>
              <a:t>ping</a:t>
            </a:r>
            <a:r>
              <a:rPr lang="es-419" sz="1500"/>
              <a:t> exitoso a la puerta de enlace predeterminada indica que el host y la interfaz del router que sirven como puerta de enlace predeterminada están operativos en la red local.</a:t>
            </a:r>
          </a:p>
          <a:p>
            <a:pPr lvl="2" rtl="0">
              <a:buFont typeface="Arial" panose="020B0604020202020204" pitchFamily="34" charset="0"/>
              <a:buChar char="•"/>
            </a:pPr>
            <a:r>
              <a:rPr lang="es-419" sz="1500"/>
              <a:t>Si la dirección de puerta de enlace predeterminada no responde, se puede enviar un </a:t>
            </a:r>
            <a:r>
              <a:rPr lang="es-419" sz="1500" b="1"/>
              <a:t>ping</a:t>
            </a:r>
            <a:r>
              <a:rPr lang="es-419" sz="1500"/>
              <a:t> a la dirección IP de otro host en la red local que se sabe que está operativo.</a:t>
            </a:r>
          </a:p>
        </p:txBody>
      </p:sp>
      <p:pic>
        <p:nvPicPr>
          <p:cNvPr id="2" name="Picture 1">
            <a:extLst>
              <a:ext uri="{FF2B5EF4-FFF2-40B4-BE49-F238E27FC236}">
                <a16:creationId xmlns:a16="http://schemas.microsoft.com/office/drawing/2014/main" xmlns="" id="{0E8580A2-5FDB-A248-9DB3-A91C74ADE9E2}"/>
              </a:ext>
            </a:extLst>
          </p:cNvPr>
          <p:cNvPicPr>
            <a:picLocks noChangeAspect="1"/>
          </p:cNvPicPr>
          <p:nvPr/>
        </p:nvPicPr>
        <p:blipFill>
          <a:blip r:embed="rId4" cstate="hqprint">
            <a:extLst>
              <a:ext uri="{28A0092B-C50C-407E-A947-70E740481C1C}">
                <a14:useLocalDpi xmlns:a14="http://schemas.microsoft.com/office/drawing/2010/main" xmlns=""/>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xmlns="" val="112427509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Pruebas de Ping y Traceroute</a:t>
            </a:r>
            <a:r>
              <a:rPr lang="en-US" altLang="en-US" sz="1600" dirty="0"/>
              <a:t/>
            </a:r>
            <a:br>
              <a:rPr lang="en-US" altLang="en-US" sz="1600" dirty="0"/>
            </a:br>
            <a:r>
              <a:rPr lang="es-419"/>
              <a:t>Hacer ping a un host remoto</a:t>
            </a:r>
          </a:p>
        </p:txBody>
      </p:sp>
      <p:sp>
        <p:nvSpPr>
          <p:cNvPr id="6" name="Rectangle 6">
            <a:extLst>
              <a:ext uri="{FF2B5EF4-FFF2-40B4-BE49-F238E27FC236}">
                <a16:creationId xmlns:a16="http://schemas.microsoft.com/office/drawing/2014/main" xmlns="" id="{FDB50C7D-A789-1947-A197-D4C18A6B4C22}"/>
              </a:ext>
            </a:extLst>
          </p:cNvPr>
          <p:cNvSpPr>
            <a:spLocks noGrp="1" noChangeArrowheads="1"/>
          </p:cNvSpPr>
          <p:nvPr>
            <p:ph idx="1"/>
          </p:nvPr>
        </p:nvSpPr>
        <p:spPr>
          <a:xfrm>
            <a:off x="134337" y="896222"/>
            <a:ext cx="4196594" cy="1970268"/>
          </a:xfrm>
        </p:spPr>
        <p:txBody>
          <a:bodyPr/>
          <a:lstStyle/>
          <a:p>
            <a:pPr marL="0" indent="0" rtl="0">
              <a:buNone/>
            </a:pPr>
            <a:r>
              <a:rPr lang="es-419" sz="1600"/>
              <a:t>También se puede utilizar el comando ping para probar la capacidad de un host local para comunicarse en una interconexión de redes.</a:t>
            </a:r>
          </a:p>
          <a:p>
            <a:pPr marL="0" indent="0" rtl="0">
              <a:buNone/>
            </a:pPr>
            <a:r>
              <a:rPr lang="es-419" sz="1600"/>
              <a:t>Un host local puede hacer ping a un host de una red remota. Un </a:t>
            </a:r>
            <a:r>
              <a:rPr lang="es-419" sz="1600" b="1"/>
              <a:t>ping</a:t>
            </a:r>
            <a:r>
              <a:rPr lang="es-419" sz="1600"/>
              <a:t> exitoso a través de la red interna confirma la comunicación en la red local.</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xmlns="" id="{9C24F4E2-35B0-E842-9F7B-C37FDFAA35C7}"/>
              </a:ext>
            </a:extLst>
          </p:cNvPr>
          <p:cNvSpPr txBox="1"/>
          <p:nvPr/>
        </p:nvSpPr>
        <p:spPr>
          <a:xfrm>
            <a:off x="134338" y="3211692"/>
            <a:ext cx="4586100" cy="1292662"/>
          </a:xfrm>
          <a:prstGeom prst="rect">
            <a:avLst/>
          </a:prstGeom>
          <a:noFill/>
        </p:spPr>
        <p:txBody>
          <a:bodyPr wrap="square" rtlCol="0">
            <a:spAutoFit/>
          </a:bodyPr>
          <a:lstStyle/>
          <a:p>
            <a:pPr rtl="0"/>
            <a:r>
              <a:rPr lang="es-419" sz="1600" b="1" dirty="0">
                <a:solidFill>
                  <a:srgbClr val="000000"/>
                </a:solidFill>
              </a:rPr>
              <a:t>Nota</a:t>
            </a:r>
            <a:r>
              <a:rPr lang="es-419" sz="1600" dirty="0">
                <a:solidFill>
                  <a:srgbClr val="000000"/>
                </a:solidFill>
              </a:rPr>
              <a:t>: Muchos administradores de red limitan o prohíben la entrada de mensajes ICMP, por lo tanto, la falta de una respuesta de </a:t>
            </a:r>
            <a:r>
              <a:rPr lang="es-419" sz="1600" b="1" dirty="0">
                <a:solidFill>
                  <a:srgbClr val="000000"/>
                </a:solidFill>
              </a:rPr>
              <a:t>ping</a:t>
            </a:r>
            <a:r>
              <a:rPr lang="es-419" sz="1600" dirty="0">
                <a:solidFill>
                  <a:srgbClr val="000000"/>
                </a:solidFill>
              </a:rPr>
              <a:t> podría deberse a restricciones de seguridad.</a:t>
            </a:r>
          </a:p>
          <a:p>
            <a:endParaRPr lang="en-US" sz="1400" dirty="0">
              <a:solidFill>
                <a:srgbClr val="000000"/>
              </a:solidFill>
            </a:endParaRPr>
          </a:p>
        </p:txBody>
      </p:sp>
      <p:pic>
        <p:nvPicPr>
          <p:cNvPr id="2" name="Picture 1">
            <a:extLst>
              <a:ext uri="{FF2B5EF4-FFF2-40B4-BE49-F238E27FC236}">
                <a16:creationId xmlns:a16="http://schemas.microsoft.com/office/drawing/2014/main" xmlns="" id="{F2FB829A-A91A-AB49-9FE4-013BCA9D4C4A}"/>
              </a:ext>
            </a:extLst>
          </p:cNvPr>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xmlns="" val="290083012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Pruebas de Ping y Traceroute</a:t>
            </a:r>
            <a:r>
              <a:rPr lang="en-US" altLang="en-US" sz="1600" dirty="0"/>
              <a:t/>
            </a:r>
            <a:br>
              <a:rPr lang="en-US" altLang="en-US" sz="1600" dirty="0"/>
            </a:br>
            <a:r>
              <a:rPr lang="es-419"/>
              <a:t>Traceroute – Pruebe el camino</a:t>
            </a:r>
          </a:p>
        </p:txBody>
      </p:sp>
      <p:sp>
        <p:nvSpPr>
          <p:cNvPr id="6" name="Rectangle 6">
            <a:extLst>
              <a:ext uri="{FF2B5EF4-FFF2-40B4-BE49-F238E27FC236}">
                <a16:creationId xmlns:a16="http://schemas.microsoft.com/office/drawing/2014/main" xmlns="" id="{FDB50C7D-A789-1947-A197-D4C18A6B4C22}"/>
              </a:ext>
            </a:extLst>
          </p:cNvPr>
          <p:cNvSpPr>
            <a:spLocks noGrp="1" noChangeArrowheads="1"/>
          </p:cNvSpPr>
          <p:nvPr>
            <p:ph idx="1"/>
          </p:nvPr>
        </p:nvSpPr>
        <p:spPr>
          <a:xfrm>
            <a:off x="134337" y="896221"/>
            <a:ext cx="4244686" cy="3511391"/>
          </a:xfrm>
        </p:spPr>
        <p:txBody>
          <a:bodyPr/>
          <a:lstStyle/>
          <a:p>
            <a:pPr rtl="0">
              <a:buFont typeface="Arial" panose="020B0604020202020204" pitchFamily="34" charset="0"/>
              <a:buChar char="•"/>
            </a:pPr>
            <a:r>
              <a:rPr lang="es-419" sz="1600"/>
              <a:t>Traceroute (</a:t>
            </a:r>
            <a:r>
              <a:rPr lang="es-419" sz="1600" b="1"/>
              <a:t>tracert</a:t>
            </a:r>
            <a:r>
              <a:rPr lang="es-419" sz="1600"/>
              <a:t>) es una utilidad que se usa para probar la ruta entre dos hosts y proporcionar una lista de saltos que se alcanzaron con éxito a lo largo de esa ruta.</a:t>
            </a:r>
          </a:p>
          <a:p>
            <a:pPr rtl="0">
              <a:buFont typeface="Arial" panose="020B0604020202020204" pitchFamily="34" charset="0"/>
              <a:buChar char="•"/>
            </a:pPr>
            <a:r>
              <a:rPr lang="es-419" sz="1600"/>
              <a:t>Traceroute proporciona tiempo de ida y vuelta para cada salto a lo largo del camino e indica si un salto no responde. Se utiliza un asterisco (*) para indicar un paquete perdido o sin respuesta.</a:t>
            </a:r>
          </a:p>
          <a:p>
            <a:pPr rtl="0">
              <a:buFont typeface="Arial" panose="020B0604020202020204" pitchFamily="34" charset="0"/>
              <a:buChar char="•"/>
            </a:pPr>
            <a:r>
              <a:rPr lang="es-419" sz="1600"/>
              <a:t>Esta información se puede usar para localizar un router problemático en la ruta o puede indicar que el router está configurado para no responder. </a:t>
            </a:r>
          </a:p>
          <a:p>
            <a:endParaRPr lang="en-US" altLang="ja-JP" dirty="0"/>
          </a:p>
        </p:txBody>
      </p:sp>
      <p:sp>
        <p:nvSpPr>
          <p:cNvPr id="2" name="TextBox 1">
            <a:extLst>
              <a:ext uri="{FF2B5EF4-FFF2-40B4-BE49-F238E27FC236}">
                <a16:creationId xmlns:a16="http://schemas.microsoft.com/office/drawing/2014/main" xmlns="" id="{49CA48F9-FF91-354D-96A8-3191B5C595F6}"/>
              </a:ext>
            </a:extLst>
          </p:cNvPr>
          <p:cNvSpPr txBox="1"/>
          <p:nvPr/>
        </p:nvSpPr>
        <p:spPr>
          <a:xfrm>
            <a:off x="4379024" y="3067396"/>
            <a:ext cx="4609990" cy="1077218"/>
          </a:xfrm>
          <a:prstGeom prst="rect">
            <a:avLst/>
          </a:prstGeom>
          <a:noFill/>
        </p:spPr>
        <p:txBody>
          <a:bodyPr wrap="square" rtlCol="0">
            <a:spAutoFit/>
          </a:bodyPr>
          <a:lstStyle/>
          <a:p>
            <a:pPr rtl="0"/>
            <a:r>
              <a:rPr lang="es-419" sz="1600" b="1">
                <a:solidFill>
                  <a:srgbClr val="000000"/>
                </a:solidFill>
              </a:rPr>
              <a:t>Nota</a:t>
            </a:r>
            <a:r>
              <a:rPr lang="es-419" sz="1600">
                <a:solidFill>
                  <a:srgbClr val="000000"/>
                </a:solidFill>
              </a:rPr>
              <a:t>: Traceroute utiliza una función del campo TTL en IPv4 y el campo Límite de salto en IPv6 en los encabezados de Capa 3, junto con el mensaje Tiempo excedido ICMP.</a:t>
            </a:r>
          </a:p>
        </p:txBody>
      </p:sp>
      <p:pic>
        <p:nvPicPr>
          <p:cNvPr id="8" name="Picture 7">
            <a:extLst>
              <a:ext uri="{FF2B5EF4-FFF2-40B4-BE49-F238E27FC236}">
                <a16:creationId xmlns:a16="http://schemas.microsoft.com/office/drawing/2014/main" xmlns="" id="{9F21494A-A0E3-9244-9362-A528463A1147}"/>
              </a:ext>
            </a:extLst>
          </p:cNvPr>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xmlns="" val="67933383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Pruebas de Ping y Traceroute</a:t>
            </a:r>
            <a:r>
              <a:rPr lang="en-US" altLang="en-US" sz="1600" dirty="0"/>
              <a:t/>
            </a:r>
            <a:br>
              <a:rPr lang="en-US" altLang="en-US" sz="1600" dirty="0"/>
            </a:br>
            <a:r>
              <a:rPr lang="es-419"/>
              <a:t>Traceroute – Pruebe el camino (Cont.)</a:t>
            </a:r>
          </a:p>
        </p:txBody>
      </p:sp>
      <p:sp>
        <p:nvSpPr>
          <p:cNvPr id="6" name="Rectangle 6">
            <a:extLst>
              <a:ext uri="{FF2B5EF4-FFF2-40B4-BE49-F238E27FC236}">
                <a16:creationId xmlns:a16="http://schemas.microsoft.com/office/drawing/2014/main" xmlns="" id="{FDB50C7D-A789-1947-A197-D4C18A6B4C22}"/>
              </a:ext>
            </a:extLst>
          </p:cNvPr>
          <p:cNvSpPr>
            <a:spLocks noGrp="1" noChangeArrowheads="1"/>
          </p:cNvSpPr>
          <p:nvPr>
            <p:ph idx="1"/>
          </p:nvPr>
        </p:nvSpPr>
        <p:spPr>
          <a:xfrm>
            <a:off x="134336" y="896222"/>
            <a:ext cx="4437663" cy="3716876"/>
          </a:xfrm>
        </p:spPr>
        <p:txBody>
          <a:bodyPr/>
          <a:lstStyle/>
          <a:p>
            <a:pPr rtl="0">
              <a:buFont typeface="Arial" panose="020B0604020202020204" pitchFamily="34" charset="0"/>
              <a:buChar char="•"/>
            </a:pPr>
            <a:r>
              <a:rPr lang="es-419" sz="1600"/>
              <a:t>El primer mensaje enviado desde traceroute tendrá un valor de campo TTL de 1. Esto hace que el TTL expire en el primer router. Este router responde con un mensaje ICMPv4 Tiempo excedido. </a:t>
            </a:r>
          </a:p>
          <a:p>
            <a:pPr rtl="0">
              <a:buFont typeface="Arial" panose="020B0604020202020204" pitchFamily="34" charset="0"/>
              <a:buChar char="•"/>
            </a:pPr>
            <a:r>
              <a:rPr lang="es-419" sz="1600"/>
              <a:t>A continuación, Traceroute incrementa progresivamente el campo TTL (2, 3, 4...) para cada secuencia de mensajes. Esto proporciona el rastro con la dirección de cada salto a medida que los paquetes caducan más adelante en la ruta. </a:t>
            </a:r>
          </a:p>
          <a:p>
            <a:pPr rtl="0">
              <a:buFont typeface="Arial" panose="020B0604020202020204" pitchFamily="34" charset="0"/>
              <a:buChar char="•"/>
            </a:pPr>
            <a:r>
              <a:rPr lang="es-419" sz="1600"/>
              <a:t>El campo TTL sigue aumentando hasta que se alcanza el destino, o se incrementa a un máximo predefinido.</a:t>
            </a:r>
          </a:p>
        </p:txBody>
      </p:sp>
      <p:pic>
        <p:nvPicPr>
          <p:cNvPr id="3" name="Picture 2">
            <a:extLst>
              <a:ext uri="{FF2B5EF4-FFF2-40B4-BE49-F238E27FC236}">
                <a16:creationId xmlns:a16="http://schemas.microsoft.com/office/drawing/2014/main" xmlns="" id="{13A49670-AFAC-444B-B6F1-217466A83CB4}"/>
              </a:ext>
            </a:extLst>
          </p:cNvPr>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xmlns="" val="370450520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rtl="0" eaLnBrk="1" hangingPunct="1"/>
            <a:r>
              <a:rPr lang="es-419"/>
              <a:t>Objetivos del módulo</a:t>
            </a:r>
          </a:p>
        </p:txBody>
      </p:sp>
      <p:sp>
        <p:nvSpPr>
          <p:cNvPr id="4099" name="Rectangle 34"/>
          <p:cNvSpPr>
            <a:spLocks noGrp="1" noChangeArrowheads="1"/>
          </p:cNvSpPr>
          <p:nvPr>
            <p:ph idx="1"/>
          </p:nvPr>
        </p:nvSpPr>
        <p:spPr>
          <a:xfrm>
            <a:off x="0" y="798944"/>
            <a:ext cx="9006840" cy="669320"/>
          </a:xfrm>
        </p:spPr>
        <p:txBody>
          <a:bodyPr/>
          <a:lstStyle/>
          <a:p>
            <a:pPr marL="188912" lvl="1" indent="0" rtl="0">
              <a:buNone/>
            </a:pPr>
            <a:r>
              <a:rPr lang="es-419" sz="1600" b="1"/>
              <a:t>Título del módulo</a:t>
            </a:r>
            <a:r>
              <a:rPr lang="es-419" sz="1600"/>
              <a:t>: ICMP</a:t>
            </a:r>
          </a:p>
          <a:p>
            <a:pPr marL="188912" lvl="1" indent="0" rtl="0">
              <a:buNone/>
            </a:pPr>
            <a:r>
              <a:rPr lang="es-419" sz="1600" b="1"/>
              <a:t>Objetivo del Módulo</a:t>
            </a:r>
            <a:r>
              <a:rPr lang="es-419" sz="1600"/>
              <a:t>: Usar varias herramientas para probar la conectividad de red.</a:t>
            </a:r>
          </a:p>
          <a:p>
            <a:pPr marL="327818" lvl="2" indent="0">
              <a:buNone/>
            </a:pPr>
            <a:endParaRPr lang="en-US" sz="1150" dirty="0"/>
          </a:p>
        </p:txBody>
      </p:sp>
      <p:graphicFrame>
        <p:nvGraphicFramePr>
          <p:cNvPr id="4" name="Table 3">
            <a:extLst>
              <a:ext uri="{FF2B5EF4-FFF2-40B4-BE49-F238E27FC236}">
                <a16:creationId xmlns:a16="http://schemas.microsoft.com/office/drawing/2014/main" xmlns="" id="{73C07AB0-6822-FB4C-9445-25B1C20C98B1}"/>
              </a:ext>
            </a:extLst>
          </p:cNvPr>
          <p:cNvGraphicFramePr>
            <a:graphicFrameLocks noGrp="1"/>
          </p:cNvGraphicFramePr>
          <p:nvPr>
            <p:extLst>
              <p:ext uri="{D42A27DB-BD31-4B8C-83A1-F6EECF244321}">
                <p14:modId xmlns:p14="http://schemas.microsoft.com/office/powerpoint/2010/main" xmlns=""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xmlns="" val="1523797708"/>
                    </a:ext>
                  </a:extLst>
                </a:gridCol>
                <a:gridCol w="3839941">
                  <a:extLst>
                    <a:ext uri="{9D8B030D-6E8A-4147-A177-3AD203B41FA5}">
                      <a16:colId xmlns:a16="http://schemas.microsoft.com/office/drawing/2014/main" xmlns="" val="2750207184"/>
                    </a:ext>
                  </a:extLst>
                </a:gridCol>
              </a:tblGrid>
              <a:tr h="228725">
                <a:tc>
                  <a:txBody>
                    <a:bodyPr/>
                    <a:lstStyle/>
                    <a:p>
                      <a:pPr marL="0" marR="0" rtl="0">
                        <a:lnSpc>
                          <a:spcPct val="107000"/>
                        </a:lnSpc>
                        <a:spcBef>
                          <a:spcPts val="0"/>
                        </a:spcBef>
                        <a:spcAft>
                          <a:spcPts val="0"/>
                        </a:spcAft>
                      </a:pPr>
                      <a:r>
                        <a:rPr lang="es-419" sz="1050">
                          <a:effectLst/>
                        </a:rPr>
                        <a:t>Título del tema</a:t>
                      </a:r>
                    </a:p>
                  </a:txBody>
                  <a:tcPr marL="68580" marR="68580" marT="0" marB="0"/>
                </a:tc>
                <a:tc>
                  <a:txBody>
                    <a:bodyPr/>
                    <a:lstStyle/>
                    <a:p>
                      <a:pPr marL="0" marR="0" rtl="0">
                        <a:lnSpc>
                          <a:spcPct val="107000"/>
                        </a:lnSpc>
                        <a:spcBef>
                          <a:spcPts val="0"/>
                        </a:spcBef>
                        <a:spcAft>
                          <a:spcPts val="0"/>
                        </a:spcAft>
                      </a:pPr>
                      <a:r>
                        <a:rPr lang="es-419" sz="1050">
                          <a:effectLst/>
                        </a:rPr>
                        <a:t>Objetivo del tema</a:t>
                      </a:r>
                    </a:p>
                  </a:txBody>
                  <a:tcPr marL="68580" marR="68580" marT="0" marB="0"/>
                </a:tc>
                <a:extLst>
                  <a:ext uri="{0D108BD9-81ED-4DB2-BD59-A6C34878D82A}">
                    <a16:rowId xmlns:a16="http://schemas.microsoft.com/office/drawing/2014/main" xmlns="" val="1874061904"/>
                  </a:ext>
                </a:extLst>
              </a:tr>
              <a:tr h="469315">
                <a:tc>
                  <a:txBody>
                    <a:bodyPr/>
                    <a:lstStyle/>
                    <a:p>
                      <a:pPr rtl="0" fontAlgn="ctr"/>
                      <a:r>
                        <a:rPr lang="es-419" sz="1050" b="1">
                          <a:effectLst/>
                        </a:rPr>
                        <a:t>Mensajes ICMP</a:t>
                      </a:r>
                    </a:p>
                  </a:txBody>
                  <a:tcPr marL="47625" marR="47625" marT="47625" marB="47625" anchor="ctr"/>
                </a:tc>
                <a:tc>
                  <a:txBody>
                    <a:bodyPr/>
                    <a:lstStyle/>
                    <a:p>
                      <a:pPr rtl="0" fontAlgn="ctr"/>
                      <a:r>
                        <a:rPr lang="es-419" sz="1050" b="0">
                          <a:effectLst/>
                        </a:rPr>
                        <a:t>Explicar la forma en que se usa ICMP para probar la conectividad de red.</a:t>
                      </a:r>
                    </a:p>
                  </a:txBody>
                  <a:tcPr marL="47625" marR="47625" marT="47625" marB="47625" anchor="ctr"/>
                </a:tc>
                <a:extLst>
                  <a:ext uri="{0D108BD9-81ED-4DB2-BD59-A6C34878D82A}">
                    <a16:rowId xmlns:a16="http://schemas.microsoft.com/office/drawing/2014/main" xmlns="" val="1646858405"/>
                  </a:ext>
                </a:extLst>
              </a:tr>
              <a:tr h="584319">
                <a:tc>
                  <a:txBody>
                    <a:bodyPr/>
                    <a:lstStyle/>
                    <a:p>
                      <a:pPr rtl="0" fontAlgn="ctr"/>
                      <a:r>
                        <a:rPr lang="es-419" sz="1050" b="1">
                          <a:effectLst/>
                        </a:rPr>
                        <a:t>Pruebas de ping y traceroute</a:t>
                      </a:r>
                    </a:p>
                  </a:txBody>
                  <a:tcPr marL="47625" marR="47625" marT="47625" marB="47625" anchor="ctr"/>
                </a:tc>
                <a:tc>
                  <a:txBody>
                    <a:bodyPr/>
                    <a:lstStyle/>
                    <a:p>
                      <a:pPr rtl="0" fontAlgn="ctr"/>
                      <a:r>
                        <a:rPr lang="es-419" sz="1050" b="0">
                          <a:effectLst/>
                        </a:rPr>
                        <a:t>Utilizar las utilidades de ping y traceroute para probar la conectividad de red.</a:t>
                      </a:r>
                    </a:p>
                  </a:txBody>
                  <a:tcPr marL="47625" marR="47625" marT="47625" marB="47625" anchor="ctr"/>
                </a:tc>
                <a:extLst>
                  <a:ext uri="{0D108BD9-81ED-4DB2-BD59-A6C34878D82A}">
                    <a16:rowId xmlns:a16="http://schemas.microsoft.com/office/drawing/2014/main" xmlns="" val="3216917477"/>
                  </a:ext>
                </a:extLst>
              </a:tr>
            </a:tbl>
          </a:graphicData>
        </a:graphic>
      </p:graphicFrame>
    </p:spTree>
    <p:custDataLst>
      <p:tags r:id="rId1"/>
    </p:custDataLst>
    <p:extLst>
      <p:ext uri="{BB962C8B-B14F-4D97-AF65-F5344CB8AC3E}">
        <p14:creationId xmlns:p14="http://schemas.microsoft.com/office/powerpoint/2010/main" xmlns=""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s-419" sz="1600" dirty="0"/>
              <a:t>Pruebas de Ping y Traceroute</a:t>
            </a:r>
            <a:r>
              <a:rPr lang="en-US" altLang="en-US" sz="1600" dirty="0"/>
              <a:t/>
            </a:r>
            <a:br>
              <a:rPr lang="en-US" altLang="en-US" sz="1600" dirty="0"/>
            </a:br>
            <a:r>
              <a:rPr lang="es-419" dirty="0"/>
              <a:t>Packet Tracer — Verifique el direccionamiento IPv4 e IPv6</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893005"/>
            <a:ext cx="8649325" cy="3522688"/>
          </a:xfrm>
        </p:spPr>
        <p:txBody>
          <a:bodyPr/>
          <a:lstStyle/>
          <a:p>
            <a:pPr marL="0" indent="0" rtl="0">
              <a:buNone/>
            </a:pPr>
            <a:r>
              <a:rPr lang="es-419" sz="1800"/>
              <a:t>En este Packet Tracer, hará lo siguiente:</a:t>
            </a:r>
          </a:p>
          <a:p>
            <a:pPr rtl="0">
              <a:buFont typeface="Arial" panose="020B0604020202020204" pitchFamily="34" charset="0"/>
              <a:buChar char="•"/>
            </a:pPr>
            <a:r>
              <a:rPr lang="es-419" sz="1800"/>
              <a:t>Completar la documentación de la tabla de direccionamiento </a:t>
            </a:r>
          </a:p>
          <a:p>
            <a:pPr rtl="0">
              <a:buFont typeface="Arial" panose="020B0604020202020204" pitchFamily="34" charset="0"/>
              <a:buChar char="•"/>
            </a:pPr>
            <a:r>
              <a:rPr lang="es-419" sz="1800"/>
              <a:t>Probar la conectividad mediante el comando ping</a:t>
            </a:r>
          </a:p>
          <a:p>
            <a:pPr rtl="0">
              <a:buFont typeface="Arial" panose="020B0604020202020204" pitchFamily="34" charset="0"/>
              <a:buChar char="•"/>
            </a:pPr>
            <a:r>
              <a:rPr lang="es-419" sz="1800"/>
              <a:t>Descubrir la ruta mediante su rastreo</a:t>
            </a:r>
          </a:p>
          <a:p>
            <a:pPr marL="0" indent="0">
              <a:buNone/>
            </a:pPr>
            <a:endParaRPr lang="en-US" altLang="ja-JP" dirty="0"/>
          </a:p>
        </p:txBody>
      </p:sp>
    </p:spTree>
    <p:custDataLst>
      <p:tags r:id="rId1"/>
    </p:custDataLst>
    <p:extLst>
      <p:ext uri="{BB962C8B-B14F-4D97-AF65-F5344CB8AC3E}">
        <p14:creationId xmlns:p14="http://schemas.microsoft.com/office/powerpoint/2010/main" xmlns="" val="13905945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43838"/>
            <a:ext cx="9144000" cy="893852"/>
          </a:xfrm>
        </p:spPr>
        <p:txBody>
          <a:bodyPr/>
          <a:lstStyle/>
          <a:p>
            <a:pPr rtl="0"/>
            <a:r>
              <a:rPr lang="es-419" sz="1600"/>
              <a:t>Pruebas de ping y traceroute</a:t>
            </a:r>
            <a:r>
              <a:rPr lang="en-US" altLang="en-US" sz="1600" dirty="0"/>
              <a:t/>
            </a:r>
            <a:br>
              <a:rPr lang="en-US" altLang="en-US" sz="1600" dirty="0"/>
            </a:br>
            <a:r>
              <a:rPr lang="es-419"/>
              <a:t>Packet Tracer – Use Ping y Traceroute para probar la conectividad de red</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130156"/>
            <a:ext cx="8649325" cy="3426853"/>
          </a:xfrm>
        </p:spPr>
        <p:txBody>
          <a:bodyPr/>
          <a:lstStyle/>
          <a:p>
            <a:pPr marL="0" indent="0" rtl="0">
              <a:buNone/>
            </a:pPr>
            <a:r>
              <a:rPr lang="es-419" sz="1800"/>
              <a:t>En este Packet Tracer, hará lo siguiente:</a:t>
            </a:r>
          </a:p>
          <a:p>
            <a:pPr rtl="0">
              <a:buFont typeface="Arial" panose="020B0604020202020204" pitchFamily="34" charset="0"/>
              <a:buChar char="•"/>
            </a:pPr>
            <a:r>
              <a:rPr lang="es-419" sz="1800"/>
              <a:t>Pruebe y restaure la conectividad IPv4</a:t>
            </a:r>
          </a:p>
          <a:p>
            <a:pPr rtl="0">
              <a:buFont typeface="Arial" panose="020B0604020202020204" pitchFamily="34" charset="0"/>
              <a:buChar char="•"/>
            </a:pPr>
            <a:r>
              <a:rPr lang="es-419" sz="1800"/>
              <a:t>Pruebe y restaure la conectividad IPv6</a:t>
            </a:r>
          </a:p>
          <a:p>
            <a:pPr marL="0" indent="0">
              <a:buNone/>
            </a:pPr>
            <a:endParaRPr lang="en-US" altLang="ja-JP" dirty="0"/>
          </a:p>
        </p:txBody>
      </p:sp>
    </p:spTree>
    <p:custDataLst>
      <p:tags r:id="rId1"/>
    </p:custDataLst>
    <p:extLst>
      <p:ext uri="{BB962C8B-B14F-4D97-AF65-F5344CB8AC3E}">
        <p14:creationId xmlns:p14="http://schemas.microsoft.com/office/powerpoint/2010/main" xmlns="" val="384932243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13.3 - Módulo de práctica y cuestionario</a:t>
            </a:r>
          </a:p>
        </p:txBody>
      </p:sp>
    </p:spTree>
    <p:custDataLst>
      <p:tags r:id="rId1"/>
    </p:custDataLst>
    <p:extLst>
      <p:ext uri="{BB962C8B-B14F-4D97-AF65-F5344CB8AC3E}">
        <p14:creationId xmlns:p14="http://schemas.microsoft.com/office/powerpoint/2010/main" xmlns="" val="4105992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19882"/>
          </a:xfrm>
        </p:spPr>
        <p:txBody>
          <a:bodyPr/>
          <a:lstStyle/>
          <a:p>
            <a:pPr rtl="0"/>
            <a:r>
              <a:rPr lang="es-419" sz="1600" dirty="0"/>
              <a:t>Módulo de Práctica y Prueba</a:t>
            </a:r>
            <a:br>
              <a:rPr lang="es-419" sz="1600" dirty="0"/>
            </a:br>
            <a:r>
              <a:rPr lang="es-419" dirty="0"/>
              <a:t>Packet Tracer – Use ICMP para probar y corregir la conectividad de red</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119882"/>
            <a:ext cx="8649325" cy="3437127"/>
          </a:xfrm>
        </p:spPr>
        <p:txBody>
          <a:bodyPr/>
          <a:lstStyle/>
          <a:p>
            <a:pPr marL="0" indent="0" rtl="0">
              <a:buNone/>
            </a:pPr>
            <a:r>
              <a:rPr lang="es-419" sz="1800" dirty="0"/>
              <a:t>En este Packet Tracer, hará lo siguiente:</a:t>
            </a:r>
          </a:p>
          <a:p>
            <a:pPr rtl="0">
              <a:buFont typeface="Arial" panose="020B0604020202020204" pitchFamily="34" charset="0"/>
              <a:buChar char="•"/>
            </a:pPr>
            <a:r>
              <a:rPr lang="es-419" sz="1800" dirty="0"/>
              <a:t>Use ICMP para localizar problemas de conectividad.</a:t>
            </a:r>
          </a:p>
          <a:p>
            <a:pPr rtl="0">
              <a:buFont typeface="Arial" panose="020B0604020202020204" pitchFamily="34" charset="0"/>
              <a:buChar char="•"/>
            </a:pPr>
            <a:r>
              <a:rPr lang="es-419" sz="1800" dirty="0"/>
              <a:t>Configure dispositivos de red para corregir problemas de conectividad</a:t>
            </a:r>
            <a:r>
              <a:rPr lang="es-419" dirty="0"/>
              <a:t>.</a:t>
            </a:r>
          </a:p>
        </p:txBody>
      </p:sp>
    </p:spTree>
    <p:custDataLst>
      <p:tags r:id="rId1"/>
    </p:custDataLst>
    <p:extLst>
      <p:ext uri="{BB962C8B-B14F-4D97-AF65-F5344CB8AC3E}">
        <p14:creationId xmlns:p14="http://schemas.microsoft.com/office/powerpoint/2010/main" xmlns="" val="419597094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pPr rtl="0"/>
            <a:r>
              <a:rPr lang="es-419" sz="1600" dirty="0"/>
              <a:t>Módulo de práctica y laboratorio</a:t>
            </a:r>
            <a:r>
              <a:rPr lang="es-419" dirty="0"/>
              <a:t/>
            </a:r>
            <a:br>
              <a:rPr lang="es-419" dirty="0"/>
            </a:br>
            <a:r>
              <a:rPr lang="es-419" dirty="0"/>
              <a:t>Utilice Ping y Traceroute para probar la conectividad de red</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sz="1800"/>
              <a:t>En este laboratorio, cumplirá los siguientes objetivos: </a:t>
            </a:r>
          </a:p>
          <a:p>
            <a:pPr rtl="0">
              <a:buFont typeface="Arial" panose="020B0604020202020204" pitchFamily="34" charset="0"/>
              <a:buChar char="•"/>
            </a:pPr>
            <a:r>
              <a:rPr lang="es-419" sz="1800"/>
              <a:t>Construir y configurar de la red </a:t>
            </a:r>
          </a:p>
          <a:p>
            <a:pPr rtl="0">
              <a:buFont typeface="Arial" panose="020B0604020202020204" pitchFamily="34" charset="0"/>
              <a:buChar char="•"/>
            </a:pPr>
            <a:r>
              <a:rPr lang="es-419" sz="1800"/>
              <a:t>Utilizar el comando ping para realizar pruebas de red básicas </a:t>
            </a:r>
          </a:p>
          <a:p>
            <a:pPr rtl="0">
              <a:buFont typeface="Arial" panose="020B0604020202020204" pitchFamily="34" charset="0"/>
              <a:buChar char="•"/>
            </a:pPr>
            <a:r>
              <a:rPr lang="es-419" sz="1800"/>
              <a:t>Utilizar los comandos tracert y traceroute para realizar pruebas de red básicas</a:t>
            </a:r>
          </a:p>
          <a:p>
            <a:pPr rtl="0">
              <a:buFont typeface="Arial" panose="020B0604020202020204" pitchFamily="34" charset="0"/>
              <a:buChar char="•"/>
            </a:pPr>
            <a:r>
              <a:rPr lang="es-419" sz="1800"/>
              <a:t>Solucionar problemas de la topología</a:t>
            </a:r>
          </a:p>
        </p:txBody>
      </p:sp>
    </p:spTree>
    <p:custDataLst>
      <p:tags r:id="rId1"/>
    </p:custDataLst>
    <p:extLst>
      <p:ext uri="{BB962C8B-B14F-4D97-AF65-F5344CB8AC3E}">
        <p14:creationId xmlns:p14="http://schemas.microsoft.com/office/powerpoint/2010/main" xmlns="" val="86638052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xmlns="" val="419082827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es-419">
                <a:solidFill>
                  <a:schemeClr val="accent5">
                    <a:lumMod val="40000"/>
                    <a:lumOff val="60000"/>
                  </a:schemeClr>
                </a:solidFill>
              </a:rPr>
              <a:t>Mensajes ICMP</a:t>
            </a:r>
          </a:p>
        </p:txBody>
      </p:sp>
    </p:spTree>
    <p:custDataLst>
      <p:tags r:id="rId1"/>
    </p:custDataLst>
    <p:extLst>
      <p:ext uri="{BB962C8B-B14F-4D97-AF65-F5344CB8AC3E}">
        <p14:creationId xmlns:p14="http://schemas.microsoft.com/office/powerpoint/2010/main" xmlns="" val="6730996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Mensajes ICMP</a:t>
            </a:r>
            <a:r>
              <a:rPr lang="en-US" altLang="en-US" dirty="0"/>
              <a:t/>
            </a:r>
            <a:br>
              <a:rPr lang="en-US" altLang="en-US" dirty="0"/>
            </a:br>
            <a:r>
              <a:rPr lang="es-419"/>
              <a:t>Mensajes ICMPv4 e ICMPv6</a:t>
            </a:r>
          </a:p>
        </p:txBody>
      </p:sp>
      <p:sp>
        <p:nvSpPr>
          <p:cNvPr id="8195" name="Rectangle 6"/>
          <p:cNvSpPr>
            <a:spLocks noGrp="1" noChangeArrowheads="1"/>
          </p:cNvSpPr>
          <p:nvPr>
            <p:ph idx="1"/>
          </p:nvPr>
        </p:nvSpPr>
        <p:spPr>
          <a:xfrm>
            <a:off x="144065" y="888396"/>
            <a:ext cx="8712259" cy="3621959"/>
          </a:xfrm>
        </p:spPr>
        <p:txBody>
          <a:bodyPr/>
          <a:lstStyle/>
          <a:p>
            <a:pPr rtl="0">
              <a:buFont typeface="Arial" panose="020B0604020202020204" pitchFamily="34" charset="0"/>
              <a:buChar char="•"/>
            </a:pPr>
            <a:r>
              <a:rPr lang="es-419" sz="1600"/>
              <a:t>Internet Control Message Protocol (ICMP) proporciona información sobre problemas relacionados con el procesamiento de paquetes IP bajo ciertas condiciones.</a:t>
            </a:r>
          </a:p>
          <a:p>
            <a:pPr rtl="0">
              <a:buFont typeface="Arial" panose="020B0604020202020204" pitchFamily="34" charset="0"/>
              <a:buChar char="•"/>
            </a:pPr>
            <a:r>
              <a:rPr lang="es-419" sz="1600"/>
              <a:t>El protocolo de mensajes para IPv4 es ICMPv4. ICMPv6 es el protocolo de mensajería para IPv6 e incluye funcionalidad adicional.</a:t>
            </a:r>
          </a:p>
          <a:p>
            <a:pPr rtl="0">
              <a:buFont typeface="Arial" panose="020B0604020202020204" pitchFamily="34" charset="0"/>
              <a:buChar char="•"/>
            </a:pPr>
            <a:r>
              <a:rPr lang="es-419" sz="1600"/>
              <a:t>Los mensajes ICMP comunes a ICMPv4 e ICMPv6 incluyen:</a:t>
            </a:r>
          </a:p>
          <a:p>
            <a:pPr lvl="2" rtl="0">
              <a:buFont typeface="Arial" panose="020B0604020202020204" pitchFamily="34" charset="0"/>
              <a:buChar char="•"/>
            </a:pPr>
            <a:r>
              <a:rPr lang="es-419" sz="1600"/>
              <a:t>Accesibilidad al host</a:t>
            </a:r>
          </a:p>
          <a:p>
            <a:pPr lvl="2" rtl="0">
              <a:buFont typeface="Arial" panose="020B0604020202020204" pitchFamily="34" charset="0"/>
              <a:buChar char="•"/>
            </a:pPr>
            <a:r>
              <a:rPr lang="es-419" sz="1600"/>
              <a:t>Destino o servicio inaccesible</a:t>
            </a:r>
          </a:p>
          <a:p>
            <a:pPr lvl="2" rtl="0">
              <a:buFont typeface="Arial" panose="020B0604020202020204" pitchFamily="34" charset="0"/>
              <a:buChar char="•"/>
            </a:pPr>
            <a:r>
              <a:rPr lang="es-419" sz="1600"/>
              <a:t>Tiempo superado</a:t>
            </a:r>
          </a:p>
          <a:p>
            <a:pPr marL="0" indent="0">
              <a:buNone/>
            </a:pPr>
            <a:endParaRPr lang="en-US" sz="1600" dirty="0"/>
          </a:p>
          <a:p>
            <a:pPr marL="0" indent="0" rtl="0">
              <a:buNone/>
            </a:pPr>
            <a:r>
              <a:rPr lang="es-419" sz="1600"/>
              <a:t>Nota: los mensajes ICMPv4 no son obligatorios y, por lo general, no se permiten dentro de una red por razones de seguridad.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xmlns=""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Mensajes ICMP</a:t>
            </a:r>
            <a:r>
              <a:rPr lang="en-US" altLang="en-US" dirty="0"/>
              <a:t/>
            </a:r>
            <a:br>
              <a:rPr lang="en-US" altLang="en-US" dirty="0"/>
            </a:br>
            <a:r>
              <a:rPr lang="es-419"/>
              <a:t>Accesibilidad del host</a:t>
            </a:r>
          </a:p>
        </p:txBody>
      </p:sp>
      <p:sp>
        <p:nvSpPr>
          <p:cNvPr id="8195" name="Rectangle 6"/>
          <p:cNvSpPr>
            <a:spLocks noGrp="1" noChangeArrowheads="1"/>
          </p:cNvSpPr>
          <p:nvPr>
            <p:ph idx="1"/>
          </p:nvPr>
        </p:nvSpPr>
        <p:spPr>
          <a:xfrm>
            <a:off x="145357" y="798944"/>
            <a:ext cx="3939626" cy="3735939"/>
          </a:xfrm>
        </p:spPr>
        <p:txBody>
          <a:bodyPr/>
          <a:lstStyle/>
          <a:p>
            <a:pPr marL="0" indent="0" rtl="0">
              <a:buNone/>
            </a:pPr>
            <a:r>
              <a:rPr lang="es-419" sz="1600"/>
              <a:t>ICMP Echo Message se puede utilizar para probar la accesibilidad de un host en una red IP. </a:t>
            </a:r>
          </a:p>
          <a:p>
            <a:pPr marL="0" indent="0" rtl="0">
              <a:buNone/>
            </a:pPr>
            <a:r>
              <a:rPr lang="es-419" sz="1600"/>
              <a:t>En el ejemplo:</a:t>
            </a:r>
          </a:p>
          <a:p>
            <a:pPr lvl="1" rtl="0">
              <a:buFont typeface="Arial" panose="020B0604020202020204" pitchFamily="34" charset="0"/>
              <a:buChar char="•"/>
            </a:pPr>
            <a:r>
              <a:rPr lang="es-419" sz="1600"/>
              <a:t>El host local envía una solicitud de eco ICMP a un host. </a:t>
            </a:r>
          </a:p>
          <a:p>
            <a:pPr lvl="1" rtl="0">
              <a:buFont typeface="Arial" panose="020B0604020202020204" pitchFamily="34" charset="0"/>
              <a:buChar char="•"/>
            </a:pPr>
            <a:r>
              <a:rPr lang="es-419" sz="1600"/>
              <a:t>Si el host se encuentra disponible, el host de destino responde con una respuesta de eco.</a:t>
            </a:r>
          </a:p>
        </p:txBody>
      </p:sp>
      <p:pic>
        <p:nvPicPr>
          <p:cNvPr id="3" name="Picture 2">
            <a:extLst>
              <a:ext uri="{FF2B5EF4-FFF2-40B4-BE49-F238E27FC236}">
                <a16:creationId xmlns:a16="http://schemas.microsoft.com/office/drawing/2014/main" xmlns="" id="{60678897-C92D-774A-A01F-030F0E281DB0}"/>
              </a:ext>
            </a:extLst>
          </p:cNvPr>
          <p:cNvPicPr>
            <a:picLocks noChangeAspect="1"/>
          </p:cNvPicPr>
          <p:nvPr/>
        </p:nvPicPr>
        <p:blipFill>
          <a:blip r:embed="rId4" cstate="hqprint">
            <a:extLst>
              <a:ext uri="{28A0092B-C50C-407E-A947-70E740481C1C}">
                <a14:useLocalDpi xmlns:a14="http://schemas.microsoft.com/office/drawing/2010/main" xmlns=""/>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xmlns=""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dirty="0"/>
              <a:t>Mensajes ICMP</a:t>
            </a:r>
            <a:r>
              <a:rPr lang="en-US" altLang="en-US" dirty="0"/>
              <a:t/>
            </a:r>
            <a:br>
              <a:rPr lang="en-US" altLang="en-US" dirty="0"/>
            </a:br>
            <a:r>
              <a:rPr lang="es-419" dirty="0"/>
              <a:t>Destino o servicio inalcanzable</a:t>
            </a:r>
          </a:p>
        </p:txBody>
      </p:sp>
      <p:sp>
        <p:nvSpPr>
          <p:cNvPr id="8195" name="Rectangle 6"/>
          <p:cNvSpPr>
            <a:spLocks noGrp="1" noChangeArrowheads="1"/>
          </p:cNvSpPr>
          <p:nvPr>
            <p:ph idx="1"/>
          </p:nvPr>
        </p:nvSpPr>
        <p:spPr>
          <a:xfrm>
            <a:off x="145357" y="925513"/>
            <a:ext cx="8813708" cy="985480"/>
          </a:xfrm>
        </p:spPr>
        <p:txBody>
          <a:bodyPr/>
          <a:lstStyle/>
          <a:p>
            <a:pPr rtl="0">
              <a:spcAft>
                <a:spcPts val="100"/>
              </a:spcAft>
              <a:buFont typeface="Arial" panose="020B0604020202020204" pitchFamily="34" charset="0"/>
              <a:buChar char="•"/>
            </a:pPr>
            <a:r>
              <a:rPr lang="es-419" sz="1600"/>
              <a:t>Se puede utilizar un mensaje de destino inalcanzable ICMP para notificar al origen que un destino o servicio no es accesible. </a:t>
            </a:r>
          </a:p>
          <a:p>
            <a:pPr rtl="0">
              <a:spcAft>
                <a:spcPts val="100"/>
              </a:spcAft>
              <a:buFont typeface="Arial" panose="020B0604020202020204" pitchFamily="34" charset="0"/>
              <a:buChar char="•"/>
            </a:pPr>
            <a:r>
              <a:rPr lang="es-419" sz="1600"/>
              <a:t>El mensaje ICMP incluirá un código que indica por qué no se pudo entregar el paquete.</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xmlns=""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sz="1600" b="1"/>
              <a:t>Algunos códigos de destino inalcanzable para ICMPv4 son los siguientes:</a:t>
            </a:r>
          </a:p>
          <a:p>
            <a:pPr lvl="2" rtl="0">
              <a:buFont typeface="Arial" panose="020B0604020202020204" pitchFamily="34" charset="0"/>
              <a:buChar char="•"/>
            </a:pPr>
            <a:r>
              <a:rPr lang="es-419" sz="1400"/>
              <a:t>0: red inalcanzable</a:t>
            </a:r>
          </a:p>
          <a:p>
            <a:pPr lvl="2" rtl="0">
              <a:buFont typeface="Arial" panose="020B0604020202020204" pitchFamily="34" charset="0"/>
              <a:buChar char="•"/>
            </a:pPr>
            <a:r>
              <a:rPr lang="es-419" sz="1400"/>
              <a:t>1: host inalcanzable</a:t>
            </a:r>
          </a:p>
          <a:p>
            <a:pPr lvl="2" rtl="0">
              <a:buFont typeface="Arial" panose="020B0604020202020204" pitchFamily="34" charset="0"/>
              <a:buChar char="•"/>
            </a:pPr>
            <a:r>
              <a:rPr lang="es-419" sz="1400"/>
              <a:t>2: protocolo inalcanzable</a:t>
            </a:r>
          </a:p>
          <a:p>
            <a:pPr lvl="2" rtl="0">
              <a:buFont typeface="Arial" panose="020B0604020202020204" pitchFamily="34" charset="0"/>
              <a:buChar char="•"/>
            </a:pPr>
            <a:r>
              <a:rPr lang="es-419" sz="1400"/>
              <a:t>3: puerto inalcanzable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xmlns=""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sz="1600" b="1"/>
              <a:t>Algunos códigos de destino inalcanzables para ICMPv6 son los siguientes:</a:t>
            </a:r>
          </a:p>
          <a:p>
            <a:pPr lvl="2" rtl="0">
              <a:buFont typeface="Arial" panose="020B0604020202020204" pitchFamily="34" charset="0"/>
              <a:buChar char="•"/>
            </a:pPr>
            <a:r>
              <a:rPr lang="es-419" sz="1400"/>
              <a:t>0 - No hay ruta para el destino</a:t>
            </a:r>
          </a:p>
          <a:p>
            <a:pPr lvl="2" rtl="0">
              <a:buFont typeface="Arial" panose="020B0604020202020204" pitchFamily="34" charset="0"/>
              <a:buChar char="•"/>
            </a:pPr>
            <a:r>
              <a:rPr lang="es-419" sz="1400"/>
              <a:t>1 - La comunicación con el destino está prohibida administrativamente (por ejemplo, firewall)</a:t>
            </a:r>
          </a:p>
          <a:p>
            <a:pPr lvl="2" rtl="0">
              <a:buFont typeface="Arial" panose="020B0604020202020204" pitchFamily="34" charset="0"/>
              <a:buChar char="•"/>
            </a:pPr>
            <a:r>
              <a:rPr lang="es-419" sz="1400"/>
              <a:t>2 — Más allá del alcance de la dirección de origen</a:t>
            </a:r>
          </a:p>
          <a:p>
            <a:pPr lvl="2" rtl="0">
              <a:buFont typeface="Arial" panose="020B0604020202020204" pitchFamily="34" charset="0"/>
              <a:buChar char="•"/>
            </a:pPr>
            <a:r>
              <a:rPr lang="es-419" sz="1400"/>
              <a:t>3 - No se puede alcanzar la dirección</a:t>
            </a:r>
          </a:p>
          <a:p>
            <a:pPr lvl="2" rtl="0">
              <a:buFont typeface="Arial" panose="020B0604020202020204" pitchFamily="34" charset="0"/>
              <a:buChar char="•"/>
            </a:pPr>
            <a:r>
              <a:rPr lang="es-419" sz="1400"/>
              <a:t>4 – Puerto inalcanzable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xmlns="" id="{7A8A4D57-5541-C14B-AAE5-49D28F7EBB1D}"/>
              </a:ext>
            </a:extLst>
          </p:cNvPr>
          <p:cNvSpPr txBox="1"/>
          <p:nvPr/>
        </p:nvSpPr>
        <p:spPr>
          <a:xfrm>
            <a:off x="889462" y="4415528"/>
            <a:ext cx="8069603" cy="307777"/>
          </a:xfrm>
          <a:prstGeom prst="rect">
            <a:avLst/>
          </a:prstGeom>
          <a:noFill/>
        </p:spPr>
        <p:txBody>
          <a:bodyPr wrap="square" rtlCol="0">
            <a:spAutoFit/>
          </a:bodyPr>
          <a:lstStyle/>
          <a:p>
            <a:pPr rtl="0"/>
            <a:r>
              <a:rPr lang="es-419" sz="1400" b="1"/>
              <a:t>Nota</a:t>
            </a:r>
            <a:r>
              <a:rPr lang="es-419" sz="1400"/>
              <a:t>: ICMPv6 tiene códigos similares pero ligeramente diferentes para mensajes de destino inalcanzable</a:t>
            </a:r>
            <a:r>
              <a:rPr lang="es-419" sz="1200"/>
              <a:t>.</a:t>
            </a:r>
          </a:p>
        </p:txBody>
      </p:sp>
    </p:spTree>
    <p:custDataLst>
      <p:tags r:id="rId1"/>
    </p:custDataLst>
    <p:extLst>
      <p:ext uri="{BB962C8B-B14F-4D97-AF65-F5344CB8AC3E}">
        <p14:creationId xmlns:p14="http://schemas.microsoft.com/office/powerpoint/2010/main" xmlns=""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 </a:t>
            </a:r>
            <a:r>
              <a:rPr lang="en-US" altLang="en-US" sz="1600" dirty="0"/>
              <a:t/>
            </a:r>
            <a:br>
              <a:rPr lang="en-US" altLang="en-US" sz="1600" dirty="0"/>
            </a:br>
            <a:r>
              <a:rPr lang="es-419"/>
              <a:t>Tiempo excedido</a:t>
            </a:r>
          </a:p>
        </p:txBody>
      </p:sp>
      <p:sp>
        <p:nvSpPr>
          <p:cNvPr id="8195" name="Rectangle 2"/>
          <p:cNvSpPr>
            <a:spLocks noGrp="1" noChangeArrowheads="1"/>
          </p:cNvSpPr>
          <p:nvPr>
            <p:ph idx="1"/>
          </p:nvPr>
        </p:nvSpPr>
        <p:spPr>
          <a:xfrm>
            <a:off x="145356" y="823049"/>
            <a:ext cx="8782744" cy="1385895"/>
          </a:xfrm>
        </p:spPr>
        <p:txBody>
          <a:bodyPr/>
          <a:lstStyle/>
          <a:p>
            <a:pPr rtl="0">
              <a:buFont typeface="Arial" panose="020B0604020202020204" pitchFamily="34" charset="0"/>
              <a:buChar char="•"/>
            </a:pPr>
            <a:r>
              <a:rPr lang="es-419" sz="1600"/>
              <a:t>Cuando el campo Tiempo de vida (TTL) de un paquete se reduce a 0, se enviará un mensaje ICMPv4 Tiempo Excedido al host de origen. </a:t>
            </a:r>
          </a:p>
          <a:p>
            <a:pPr rtl="0">
              <a:buFont typeface="Arial" panose="020B0604020202020204" pitchFamily="34" charset="0"/>
              <a:buChar char="•"/>
            </a:pPr>
            <a:r>
              <a:rPr lang="es-419" sz="1600"/>
              <a:t>ICMPv6 también envía un mensaje de tiempo excedido. En lugar del campo TTL de IPv4, ICMPv6 usa el campo Límite de salto de IPv6 para determinar si el paquete ha expirado.</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xmlns="" id="{9BC67C86-5F9A-0548-880C-0DE826966352}"/>
              </a:ext>
            </a:extLst>
          </p:cNvPr>
          <p:cNvSpPr txBox="1"/>
          <p:nvPr/>
        </p:nvSpPr>
        <p:spPr>
          <a:xfrm>
            <a:off x="748145" y="4156365"/>
            <a:ext cx="8395855" cy="323165"/>
          </a:xfrm>
          <a:prstGeom prst="rect">
            <a:avLst/>
          </a:prstGeom>
          <a:noFill/>
        </p:spPr>
        <p:txBody>
          <a:bodyPr wrap="square" rtlCol="0">
            <a:spAutoFit/>
          </a:bodyPr>
          <a:lstStyle/>
          <a:p>
            <a:pPr rtl="0"/>
            <a:r>
              <a:rPr lang="es-419" sz="1500" b="1"/>
              <a:t>Nota</a:t>
            </a:r>
            <a:r>
              <a:rPr lang="es-419" sz="1500"/>
              <a:t>: Los mensajes de tiempo excedido son utilizados por la herramienta  </a:t>
            </a:r>
            <a:r>
              <a:rPr lang="es-419" sz="1500" b="1"/>
              <a:t>traceroute</a:t>
            </a:r>
            <a:r>
              <a:rPr lang="es-419" sz="1500"/>
              <a:t> .</a:t>
            </a:r>
          </a:p>
        </p:txBody>
      </p:sp>
      <p:pic>
        <p:nvPicPr>
          <p:cNvPr id="3" name="Picture 2">
            <a:extLst>
              <a:ext uri="{FF2B5EF4-FFF2-40B4-BE49-F238E27FC236}">
                <a16:creationId xmlns:a16="http://schemas.microsoft.com/office/drawing/2014/main" xmlns="" id="{39DB6FF1-3B75-884A-98F7-AAA4EC10694C}"/>
              </a:ext>
            </a:extLst>
          </p:cNvPr>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xmlns=""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a:t>
            </a:r>
            <a:r>
              <a:rPr lang="en-US" altLang="en-US" dirty="0"/>
              <a:t/>
            </a:r>
            <a:br>
              <a:rPr lang="en-US" altLang="en-US" dirty="0"/>
            </a:br>
            <a:r>
              <a:rPr lang="es-419"/>
              <a:t>Mensajes ICMPv6</a:t>
            </a:r>
          </a:p>
        </p:txBody>
      </p:sp>
      <p:sp>
        <p:nvSpPr>
          <p:cNvPr id="8195" name="Rectangle 2"/>
          <p:cNvSpPr>
            <a:spLocks noGrp="1" noChangeArrowheads="1"/>
          </p:cNvSpPr>
          <p:nvPr>
            <p:ph idx="1"/>
          </p:nvPr>
        </p:nvSpPr>
        <p:spPr>
          <a:xfrm>
            <a:off x="145357" y="823049"/>
            <a:ext cx="8710408" cy="757551"/>
          </a:xfrm>
        </p:spPr>
        <p:txBody>
          <a:bodyPr/>
          <a:lstStyle/>
          <a:p>
            <a:pPr marL="0" indent="0" rtl="0">
              <a:buNone/>
            </a:pPr>
            <a:r>
              <a:rPr lang="es-419"/>
              <a:t>ICMPv6 tiene nuevas características y funcionalidad mejorada que no se encuentra en ICMPv4, incluyendo cuatro nuevos protocolos como parte del protocolo de detección de vecinos (ND o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xmlns=""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a:t>Los mensajes entre un router IPv6 y un dispositivo IPv6, incluida la asignación dinámica de direcciones, son los siguientes:</a:t>
            </a:r>
          </a:p>
          <a:p>
            <a:pPr lvl="1" rtl="0">
              <a:buFont typeface="Arial" panose="020B0604020202020204" pitchFamily="34" charset="0"/>
              <a:buChar char="•"/>
            </a:pPr>
            <a:r>
              <a:rPr lang="es-419" sz="1600"/>
              <a:t>Mensaje de solicitud de router (RS)</a:t>
            </a:r>
          </a:p>
          <a:p>
            <a:pPr lvl="1" rtl="0">
              <a:buFont typeface="Arial" panose="020B0604020202020204" pitchFamily="34" charset="0"/>
              <a:buChar char="•"/>
            </a:pPr>
            <a:r>
              <a:rPr lang="es-419" sz="1600"/>
              <a:t>Mensaje de anuncio de router (RA)</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xmlns=""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a:t>Los mensajes entre dispositivos IPv6, incluida la detección de direcciones duplicadas y la resolución de direcciones, son los siguientes:</a:t>
            </a:r>
          </a:p>
          <a:p>
            <a:pPr lvl="1" rtl="0">
              <a:buFont typeface="Arial" panose="020B0604020202020204" pitchFamily="34" charset="0"/>
              <a:buChar char="•"/>
            </a:pPr>
            <a:r>
              <a:rPr lang="es-419" sz="1600"/>
              <a:t>Mensaje de solicitud de vecino (NS)</a:t>
            </a:r>
          </a:p>
          <a:p>
            <a:pPr lvl="1" rtl="0">
              <a:buFont typeface="Arial" panose="020B0604020202020204" pitchFamily="34" charset="0"/>
              <a:buChar char="•"/>
            </a:pPr>
            <a:r>
              <a:rPr lang="es-419" sz="1600"/>
              <a:t>Mensaje de anuncio de vecino (NA)</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xmlns="" id="{3CDF6FA9-ACBC-0A4F-A48F-82FD98FFD73C}"/>
              </a:ext>
            </a:extLst>
          </p:cNvPr>
          <p:cNvSpPr txBox="1"/>
          <p:nvPr/>
        </p:nvSpPr>
        <p:spPr>
          <a:xfrm>
            <a:off x="532015" y="3807746"/>
            <a:ext cx="8190058" cy="523220"/>
          </a:xfrm>
          <a:prstGeom prst="rect">
            <a:avLst/>
          </a:prstGeom>
          <a:noFill/>
        </p:spPr>
        <p:txBody>
          <a:bodyPr wrap="square" rtlCol="0">
            <a:spAutoFit/>
          </a:bodyPr>
          <a:lstStyle/>
          <a:p>
            <a:pPr rtl="0"/>
            <a:r>
              <a:rPr lang="es-419" sz="1400" b="1"/>
              <a:t>Nota</a:t>
            </a:r>
            <a:r>
              <a:rPr lang="es-419" sz="1400"/>
              <a:t>: ICMPv6 ND también incluye el mensaje de redireccionamiento, que tiene una función similar al mensaje de redireccionamiento utilizado en ICMPv4.</a:t>
            </a:r>
          </a:p>
        </p:txBody>
      </p:sp>
    </p:spTree>
    <p:custDataLst>
      <p:tags r:id="rId1"/>
    </p:custDataLst>
    <p:extLst>
      <p:ext uri="{BB962C8B-B14F-4D97-AF65-F5344CB8AC3E}">
        <p14:creationId xmlns:p14="http://schemas.microsoft.com/office/powerpoint/2010/main" xmlns=""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 </a:t>
            </a:r>
            <a:r>
              <a:rPr lang="en-US" altLang="en-US" dirty="0"/>
              <a:t/>
            </a:r>
            <a:br>
              <a:rPr lang="en-US" altLang="en-US" dirty="0"/>
            </a:br>
            <a:r>
              <a:rPr lang="es-419"/>
              <a:t>Mensajes ICMPv6 (cont.) </a:t>
            </a:r>
          </a:p>
        </p:txBody>
      </p:sp>
      <p:sp>
        <p:nvSpPr>
          <p:cNvPr id="8195" name="Rectangle 2"/>
          <p:cNvSpPr>
            <a:spLocks noGrp="1" noChangeArrowheads="1"/>
          </p:cNvSpPr>
          <p:nvPr>
            <p:ph idx="1"/>
          </p:nvPr>
        </p:nvSpPr>
        <p:spPr>
          <a:xfrm>
            <a:off x="145357" y="823049"/>
            <a:ext cx="4157661" cy="3660051"/>
          </a:xfrm>
        </p:spPr>
        <p:txBody>
          <a:bodyPr/>
          <a:lstStyle/>
          <a:p>
            <a:pPr rtl="0">
              <a:buFont typeface="Arial" panose="020B0604020202020204" pitchFamily="34" charset="0"/>
              <a:buChar char="•"/>
            </a:pPr>
            <a:r>
              <a:rPr lang="es-419"/>
              <a:t>Los routers habilitados para IPv6 envían mensajes de RA cada 200 segundos para proporcionar información de direccionamiento a los hosts habilitados para IPv6.</a:t>
            </a:r>
          </a:p>
          <a:p>
            <a:pPr rtl="0">
              <a:buFont typeface="Arial" panose="020B0604020202020204" pitchFamily="34" charset="0"/>
              <a:buChar char="•"/>
            </a:pPr>
            <a:r>
              <a:rPr lang="es-419"/>
              <a:t>El mensaje RA puede incluir información de direccionamiento para el host, como el prefijo, la longitud del prefijo, la dirección DNS y el nombre de dominio. </a:t>
            </a:r>
          </a:p>
          <a:p>
            <a:pPr rtl="0">
              <a:buFont typeface="Arial" panose="020B0604020202020204" pitchFamily="34" charset="0"/>
              <a:buChar char="•"/>
            </a:pPr>
            <a:r>
              <a:rPr lang="es-419"/>
              <a:t>Un host que utiliza la Configuración automática de direcciones sin estado (SLAAC) establecerá su puerta de enlace predeterminada en la dirección de enlace local del router que envió el RA.</a:t>
            </a:r>
          </a:p>
          <a:p>
            <a:endParaRPr lang="en-US" dirty="0"/>
          </a:p>
        </p:txBody>
      </p:sp>
      <p:pic>
        <p:nvPicPr>
          <p:cNvPr id="4" name="Picture 3">
            <a:extLst>
              <a:ext uri="{FF2B5EF4-FFF2-40B4-BE49-F238E27FC236}">
                <a16:creationId xmlns:a16="http://schemas.microsoft.com/office/drawing/2014/main" xmlns="" id="{E905CC86-95BA-E54C-A71A-BFD4BA290D63}"/>
              </a:ext>
            </a:extLst>
          </p:cNvPr>
          <p:cNvPicPr>
            <a:picLocks noChangeAspect="1"/>
          </p:cNvPicPr>
          <p:nvPr/>
        </p:nvPicPr>
        <p:blipFill>
          <a:blip r:embed="rId4">
            <a:extLst>
              <a:ext uri="{28A0092B-C50C-407E-A947-70E740481C1C}">
                <a14:useLocalDpi xmlns:a14="http://schemas.microsoft.com/office/drawing/2010/main" xmlns=""/>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xmlns="" val="113462513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9958</TotalTime>
  <Words>1934</Words>
  <Application>Microsoft Macintosh PowerPoint</Application>
  <PresentationFormat>Presentación en pantalla (16:9)</PresentationFormat>
  <Paragraphs>217</Paragraphs>
  <Slides>25</Slides>
  <Notes>25</Notes>
  <HiddenSlides>0</HiddenSlides>
  <MMClips>0</MMClips>
  <ScaleCrop>false</ScaleCrop>
  <HeadingPairs>
    <vt:vector size="4" baseType="variant">
      <vt:variant>
        <vt:lpstr>Tema</vt:lpstr>
      </vt:variant>
      <vt:variant>
        <vt:i4>1</vt:i4>
      </vt:variant>
      <vt:variant>
        <vt:lpstr>Títulos de diapositiva</vt:lpstr>
      </vt:variant>
      <vt:variant>
        <vt:i4>25</vt:i4>
      </vt:variant>
    </vt:vector>
  </HeadingPairs>
  <TitlesOfParts>
    <vt:vector size="26" baseType="lpstr">
      <vt:lpstr>Default Theme</vt:lpstr>
      <vt:lpstr>Módulo 13: ICMP </vt:lpstr>
      <vt:lpstr>Objetivos del módulo</vt:lpstr>
      <vt:lpstr>Mensajes ICMP</vt:lpstr>
      <vt:lpstr>Mensajes ICMP Mensajes ICMPv4 e ICMPv6</vt:lpstr>
      <vt:lpstr>Mensajes ICMP Accesibilidad del host</vt:lpstr>
      <vt:lpstr>Mensajes ICMP Destino o servicio inalcanzable</vt:lpstr>
      <vt:lpstr>Mensajes ICMP  Tiempo excedido</vt:lpstr>
      <vt:lpstr>Mensajes ICMP Mensajes ICMPv6</vt:lpstr>
      <vt:lpstr>Mensajes ICMP  Mensajes ICMPv6 (cont.) </vt:lpstr>
      <vt:lpstr>Mensajes ICMP  Mensajes ICMPv6 (cont.) </vt:lpstr>
      <vt:lpstr>Mensajes ICMP  Mensajes ICMPv6 (cont.) </vt:lpstr>
      <vt:lpstr>Mensajes ICMP  Mensajes ICMPv6 (cont.) </vt:lpstr>
      <vt:lpstr>13.2 Pruebas de ping y traceroute</vt:lpstr>
      <vt:lpstr>Pruebas de Ping y Traceroute Ping — Prueba de conectividad</vt:lpstr>
      <vt:lpstr>Pruebas de Ping y Traceroute Haga ping al Loopback</vt:lpstr>
      <vt:lpstr>Pruebas de Ping y Traceroute Hacer ping a la puerta de enlace predeterminada</vt:lpstr>
      <vt:lpstr>Pruebas de Ping y Traceroute Hacer ping a un host remoto</vt:lpstr>
      <vt:lpstr>Pruebas de Ping y Traceroute Traceroute – Pruebe el camino</vt:lpstr>
      <vt:lpstr>Pruebas de Ping y Traceroute Traceroute – Pruebe el camino (Cont.)</vt:lpstr>
      <vt:lpstr>Pruebas de Ping y Traceroute Packet Tracer — Verifique el direccionamiento IPv4 e IPv6</vt:lpstr>
      <vt:lpstr>Pruebas de ping y traceroute Packet Tracer – Use Ping y Traceroute para probar la conectividad de red</vt:lpstr>
      <vt:lpstr>13.3 - Módulo de práctica y cuestionario</vt:lpstr>
      <vt:lpstr>Módulo de Práctica y Prueba Packet Tracer – Use ICMP para probar y corregir la conectividad de red</vt:lpstr>
      <vt:lpstr>Módulo de práctica y laboratorio Utilice Ping y Traceroute para probar la conectividad de red</vt:lpstr>
      <vt:lpstr>Diapositiva 25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Macarena</cp:lastModifiedBy>
  <cp:revision>302</cp:revision>
  <dcterms:created xsi:type="dcterms:W3CDTF">2019-10-18T06:21:22Z</dcterms:created>
  <dcterms:modified xsi:type="dcterms:W3CDTF">2020-10-02T16:16:45Z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